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3" r:id="rId9"/>
    <p:sldId id="264" r:id="rId10"/>
    <p:sldId id="278" r:id="rId11"/>
    <p:sldId id="284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74" r:id="rId21"/>
    <p:sldId id="280" r:id="rId22"/>
    <p:sldId id="281" r:id="rId23"/>
    <p:sldId id="282" r:id="rId24"/>
    <p:sldId id="283" r:id="rId25"/>
    <p:sldId id="275" r:id="rId26"/>
  </p:sldIdLst>
  <p:sldSz cx="9144000" cy="6858000" type="screen4x3"/>
  <p:notesSz cx="6858000" cy="9144000"/>
  <p:defaultTextStyle>
    <a:defPPr>
      <a:defRPr lang="en-US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A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3581" autoAdjust="0"/>
  </p:normalViewPr>
  <p:slideViewPr>
    <p:cSldViewPr snapToGrid="0">
      <p:cViewPr varScale="1">
        <p:scale>
          <a:sx n="97" d="100"/>
          <a:sy n="97" d="100"/>
        </p:scale>
        <p:origin x="34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34764A1-C844-4E1B-A784-56174A01E6D5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66C9976-D504-4445-8917-AEA36F22ACF9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05DA36-143B-4527-97C5-A7435B80A495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D993399-E169-44C8-A436-C92A2735B790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BAF636B-B6A9-44B4-98C4-56202DD30105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981A29B-5515-48DE-AE34-79BC1A38B679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uFillTx/>
              </a:defRPr>
            </a:lvl1pPr>
            <a:lvl2pPr marL="457200" indent="0">
              <a:buNone/>
              <a:defRPr sz="2000">
                <a:uFillTx/>
              </a:defRPr>
            </a:lvl2pPr>
            <a:lvl3pPr marL="914400" indent="0">
              <a:buNone/>
              <a:defRPr sz="18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8DA2CF4-AC0A-4E9D-9263-FB6D87272BD1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584B97B-5CAE-4F68-8CFF-5263C3B53962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89654D1-82B7-4D5A-8E80-EB347347A3CE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44BADEA-012E-4046-B1C4-31D3F028090B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FB25262-C100-44AD-B4A9-764A2A96928C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0EBD0D2-5C48-4831-A657-DC04A641198E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en-US" noProof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6674EE3-30B4-40DC-9633-7955F80E0323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uFillTx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uFillTx/>
              </a:rPr>
              <a:t>Click to edit Master text styles</a:t>
            </a:r>
          </a:p>
          <a:p>
            <a:pPr lvl="1"/>
            <a:r>
              <a:rPr lang="en-US" altLang="en-US">
                <a:uFillTx/>
              </a:rPr>
              <a:t>Second level</a:t>
            </a:r>
          </a:p>
          <a:p>
            <a:pPr lvl="2"/>
            <a:r>
              <a:rPr lang="en-US" altLang="en-US">
                <a:uFillTx/>
              </a:rPr>
              <a:t>Third level</a:t>
            </a:r>
          </a:p>
          <a:p>
            <a:pPr lvl="3"/>
            <a:r>
              <a:rPr lang="en-US" altLang="en-US">
                <a:uFillTx/>
              </a:rPr>
              <a:t>Fourth level</a:t>
            </a:r>
          </a:p>
          <a:p>
            <a:pPr lvl="4"/>
            <a:r>
              <a:rPr lang="en-US" altLang="en-US">
                <a:uFillTx/>
              </a:rPr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en-US">
              <a:uFillTx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uFillTx/>
              </a:defRPr>
            </a:lvl1pPr>
          </a:lstStyle>
          <a:p>
            <a:pPr>
              <a:defRPr>
                <a:uFillTx/>
              </a:defRPr>
            </a:pPr>
            <a:fld id="{CA3A533A-8C6D-44C5-A7C9-40C1D84B9BE7}" type="slidenum">
              <a:rPr lang="en-US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6.png"/><Relationship Id="rId9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gif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2.gif"/><Relationship Id="rId7" Type="http://schemas.openxmlformats.org/officeDocument/2006/relationships/image" Target="../media/image56.jpeg"/><Relationship Id="rId12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54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3" Type="http://schemas.openxmlformats.org/officeDocument/2006/relationships/image" Target="../media/image52.gif"/><Relationship Id="rId7" Type="http://schemas.openxmlformats.org/officeDocument/2006/relationships/image" Target="../media/image56.jpe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54.png"/><Relationship Id="rId15" Type="http://schemas.openxmlformats.org/officeDocument/2006/relationships/image" Target="../media/image67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3.png"/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12" Type="http://schemas.openxmlformats.org/officeDocument/2006/relationships/image" Target="../media/image7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71.png"/><Relationship Id="rId5" Type="http://schemas.openxmlformats.org/officeDocument/2006/relationships/image" Target="../media/image5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54.png"/><Relationship Id="rId9" Type="http://schemas.openxmlformats.org/officeDocument/2006/relationships/image" Target="../media/image61.png"/><Relationship Id="rId1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188" y="2130425"/>
            <a:ext cx="4448175" cy="1470025"/>
          </a:xfrm>
        </p:spPr>
        <p:txBody>
          <a:bodyPr anchor="ctr"/>
          <a:lstStyle/>
          <a:p>
            <a:pPr eaLnBrk="1" hangingPunct="1"/>
            <a:r>
              <a:rPr lang="en-US" altLang="en-US" sz="4400">
                <a:uFillTx/>
              </a:rPr>
              <a:t>Projectile Motion</a:t>
            </a:r>
          </a:p>
        </p:txBody>
      </p:sp>
      <p:pic>
        <p:nvPicPr>
          <p:cNvPr id="2051" name="Picture 6" descr="nhl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6950" y="196850"/>
            <a:ext cx="3989388" cy="23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8" descr="t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363" y="2921000"/>
            <a:ext cx="4051300" cy="336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4951"/>
            <a:ext cx="8232775" cy="17617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uFillTx/>
              </a:rPr>
              <a:t>Example #1 (Part 2): Finding the maximum height.</a:t>
            </a:r>
            <a:endParaRPr lang="en-US" altLang="en-US" sz="2800" dirty="0">
              <a:uFillTx/>
            </a:endParaRPr>
          </a:p>
          <a:p>
            <a:pPr eaLnBrk="1" hangingPunct="1"/>
            <a:r>
              <a:rPr lang="en-US" altLang="en-US" sz="2400" dirty="0"/>
              <a:t>L</a:t>
            </a:r>
            <a:r>
              <a:rPr lang="en-US" altLang="en-US" sz="2400" dirty="0">
                <a:uFillTx/>
              </a:rPr>
              <a:t>ist all the known and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uFillTx/>
              </a:rPr>
              <a:t>	unknown variables.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Text Box 3"/>
              <p:cNvSpPr txBox="1">
                <a:spLocks noChangeArrowheads="1"/>
              </p:cNvSpPr>
              <p:nvPr/>
            </p:nvSpPr>
            <p:spPr bwMode="auto">
              <a:xfrm>
                <a:off x="5944235" y="896938"/>
                <a:ext cx="2971134" cy="1229504"/>
              </a:xfrm>
              <a:prstGeom prst="rect">
                <a:avLst/>
              </a:prstGeom>
              <a:solidFill>
                <a:srgbClr val="FFFF99"/>
              </a:solid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𝑜𝑦</m:t>
                        </m:r>
                      </m:sub>
                    </m:sSub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(2)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½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i="1" baseline="30000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(3)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30000" dirty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4235" y="896938"/>
                <a:ext cx="2971134" cy="1229504"/>
              </a:xfrm>
              <a:prstGeom prst="rect">
                <a:avLst/>
              </a:prstGeom>
              <a:blipFill>
                <a:blip r:embed="rId3"/>
                <a:stretch>
                  <a:fillRect l="-2863" t="-3431" b="-9804"/>
                </a:stretch>
              </a:blip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346" name="Group 2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8784123"/>
              </p:ext>
            </p:extLst>
          </p:nvPr>
        </p:nvGraphicFramePr>
        <p:xfrm>
          <a:off x="684213" y="2241550"/>
          <a:ext cx="8088312" cy="1057275"/>
        </p:xfrm>
        <a:graphic>
          <a:graphicData uri="http://schemas.openxmlformats.org/drawingml/2006/table">
            <a:tbl>
              <a:tblPr/>
              <a:tblGrid>
                <a:gridCol w="161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5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-9.8 m/s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7232B-E233-46AB-9B66-6BB3A5E02F95}"/>
                  </a:ext>
                </a:extLst>
              </p:cNvPr>
              <p:cNvSpPr txBox="1"/>
              <p:nvPr/>
            </p:nvSpPr>
            <p:spPr>
              <a:xfrm>
                <a:off x="501643" y="4768973"/>
                <a:ext cx="2338548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𝑜𝑦</m:t>
                      </m:r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𝑔𝑦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7232B-E233-46AB-9B66-6BB3A5E0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43" y="4768973"/>
                <a:ext cx="2338548" cy="461665"/>
              </a:xfrm>
              <a:prstGeom prst="rect">
                <a:avLst/>
              </a:prstGeom>
              <a:blipFill>
                <a:blip r:embed="rId4"/>
                <a:stretch>
                  <a:fillRect l="-259" b="-1794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724B6F-C2AD-4B01-BF1C-14B4E7A22081}"/>
                  </a:ext>
                </a:extLst>
              </p:cNvPr>
              <p:cNvSpPr txBox="1"/>
              <p:nvPr/>
            </p:nvSpPr>
            <p:spPr>
              <a:xfrm>
                <a:off x="2388815" y="5520315"/>
                <a:ext cx="1732551" cy="83946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000" b="0" i="1" smtClean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uFillTx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4.9</m:t>
                              </m:r>
                              <m:box>
                                <m:box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2∙(</m:t>
                          </m:r>
                          <m:r>
                            <a:rPr lang="en-US" altLang="en-US" sz="2000" b="0" i="1" smtClean="0">
                              <a:uFillTx/>
                              <a:latin typeface="Cambria Math" panose="02040503050406030204" pitchFamily="18" charset="0"/>
                            </a:rPr>
                            <m:t>9.8</m:t>
                          </m:r>
                          <m:box>
                            <m:boxPr>
                              <m:ctrlPr>
                                <a:rPr lang="en-US" altLang="en-US" sz="2000" b="0" i="1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en-US" sz="2000" b="0" i="1" smtClean="0"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b="0" i="1" smtClean="0"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en-US" sz="2000" b="0" i="1" smtClean="0"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000" b="0" i="1" smtClean="0"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en-US" sz="2000" b="0" i="1" smtClean="0"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  <m:r>
                            <a:rPr lang="en-US" altLang="en-US" sz="2000" b="0" i="1" smtClean="0"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uFillTx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724B6F-C2AD-4B01-BF1C-14B4E7A22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815" y="5520315"/>
                <a:ext cx="1732551" cy="8394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677922-5E1B-4024-BD68-E80C0CAA28B8}"/>
                  </a:ext>
                </a:extLst>
              </p:cNvPr>
              <p:cNvSpPr txBox="1"/>
              <p:nvPr/>
            </p:nvSpPr>
            <p:spPr>
              <a:xfrm>
                <a:off x="5158262" y="5746060"/>
                <a:ext cx="1351916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0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dirty="0" smtClean="0">
                          <a:uFillTx/>
                          <a:latin typeface="Cambria Math" panose="02040503050406030204" pitchFamily="18" charset="0"/>
                        </a:rPr>
                        <m:t>1.2</m:t>
                      </m:r>
                      <m:r>
                        <a:rPr lang="en-US" altLang="en-US" sz="2000" i="1" dirty="0" smtClean="0"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dirty="0" smtClean="0"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en-US" sz="2000" dirty="0"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677922-5E1B-4024-BD68-E80C0CAA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262" y="5746060"/>
                <a:ext cx="1351916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DAF1F4-D5B3-45D4-AA42-3E4BC6DDE15E}"/>
                  </a:ext>
                </a:extLst>
              </p:cNvPr>
              <p:cNvSpPr txBox="1"/>
              <p:nvPr/>
            </p:nvSpPr>
            <p:spPr>
              <a:xfrm>
                <a:off x="3132585" y="4094500"/>
                <a:ext cx="2283813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𝑣𝑜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𝑔𝑦</m:t>
                      </m:r>
                    </m:oMath>
                  </m:oMathPara>
                </a14:m>
                <a:endParaRPr lang="en-US" altLang="en-US" sz="2400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DAF1F4-D5B3-45D4-AA42-3E4BC6DDE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585" y="4094500"/>
                <a:ext cx="2283813" cy="461665"/>
              </a:xfrm>
              <a:prstGeom prst="rect">
                <a:avLst/>
              </a:prstGeom>
              <a:blipFill>
                <a:blip r:embed="rId7"/>
                <a:stretch>
                  <a:fillRect b="-1688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CA8AFB2C-E50B-4E5C-ACA4-39A45C6EDCE9}"/>
              </a:ext>
            </a:extLst>
          </p:cNvPr>
          <p:cNvSpPr/>
          <p:nvPr/>
        </p:nvSpPr>
        <p:spPr bwMode="auto">
          <a:xfrm>
            <a:off x="2924311" y="4923390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C97A02-00B1-4A35-8CCE-E19A0D20A209}"/>
                  </a:ext>
                </a:extLst>
              </p:cNvPr>
              <p:cNvSpPr txBox="1"/>
              <p:nvPr/>
            </p:nvSpPr>
            <p:spPr>
              <a:xfrm>
                <a:off x="3816729" y="4813772"/>
                <a:ext cx="2338548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𝑜𝑦</m:t>
                      </m:r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𝑔𝑦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C97A02-00B1-4A35-8CCE-E19A0D20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729" y="4813772"/>
                <a:ext cx="2338548" cy="461665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DF4C0760-2FAF-43F3-BB3F-578BD4EC045C}"/>
              </a:ext>
            </a:extLst>
          </p:cNvPr>
          <p:cNvSpPr/>
          <p:nvPr/>
        </p:nvSpPr>
        <p:spPr bwMode="auto">
          <a:xfrm>
            <a:off x="6247048" y="4943362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63503E-A009-4AA5-98D7-A66AF40ED551}"/>
                  </a:ext>
                </a:extLst>
              </p:cNvPr>
              <p:cNvSpPr txBox="1"/>
              <p:nvPr/>
            </p:nvSpPr>
            <p:spPr>
              <a:xfrm>
                <a:off x="7139467" y="4640869"/>
                <a:ext cx="1352634" cy="79028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400" i="1" baseline="-25000" dirty="0">
                              <a:latin typeface="Cambria Math" panose="02040503050406030204" pitchFamily="18" charset="0"/>
                            </a:rPr>
                            <m:t>𝑜𝑦</m:t>
                          </m:r>
                          <m:r>
                            <a:rPr lang="en-US" altLang="en-US" sz="24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63503E-A009-4AA5-98D7-A66AF40ED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467" y="4640869"/>
                <a:ext cx="1352634" cy="7902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A5C3B079-3561-43D5-8641-BBE648D3800E}"/>
              </a:ext>
            </a:extLst>
          </p:cNvPr>
          <p:cNvSpPr/>
          <p:nvPr/>
        </p:nvSpPr>
        <p:spPr bwMode="auto">
          <a:xfrm>
            <a:off x="4239491" y="5832824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DB3F0-5D5C-4D5C-A73A-D04707D0CA09}"/>
              </a:ext>
            </a:extLst>
          </p:cNvPr>
          <p:cNvSpPr txBox="1"/>
          <p:nvPr/>
        </p:nvSpPr>
        <p:spPr>
          <a:xfrm>
            <a:off x="535459" y="3447933"/>
            <a:ext cx="8267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Find an equation where the max height y is the only variable missing.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1DC510-FC75-4616-8D57-274DFFCDD7AD}"/>
              </a:ext>
            </a:extLst>
          </p:cNvPr>
          <p:cNvSpPr txBox="1"/>
          <p:nvPr/>
        </p:nvSpPr>
        <p:spPr>
          <a:xfrm>
            <a:off x="535459" y="4070991"/>
            <a:ext cx="2597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Use equation (3):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56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  <p:bldP spid="12291" grpId="0" animBg="1"/>
      <p:bldP spid="6" grpId="0" animBg="1"/>
      <p:bldP spid="8" grpId="0" animBg="1"/>
      <p:bldP spid="10" grpId="0" animBg="1"/>
      <p:bldP spid="12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4951"/>
            <a:ext cx="8232775" cy="17617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uFillTx/>
              </a:rPr>
              <a:t>Example #1 (Part 3a): Finding the time of flight</a:t>
            </a:r>
            <a:endParaRPr lang="en-US" altLang="en-US" sz="2800" dirty="0">
              <a:uFillTx/>
            </a:endParaRPr>
          </a:p>
          <a:p>
            <a:pPr eaLnBrk="1" hangingPunct="1"/>
            <a:r>
              <a:rPr lang="en-US" altLang="en-US" sz="2400" dirty="0">
                <a:uFillTx/>
              </a:rPr>
              <a:t>As before, list all the known and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uFillTx/>
              </a:rPr>
              <a:t>	unknown variables.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Text Box 3"/>
              <p:cNvSpPr txBox="1">
                <a:spLocks noChangeArrowheads="1"/>
              </p:cNvSpPr>
              <p:nvPr/>
            </p:nvSpPr>
            <p:spPr bwMode="auto">
              <a:xfrm>
                <a:off x="5944235" y="896938"/>
                <a:ext cx="2971134" cy="1229504"/>
              </a:xfrm>
              <a:prstGeom prst="rect">
                <a:avLst/>
              </a:prstGeom>
              <a:solidFill>
                <a:srgbClr val="FFFF99"/>
              </a:solid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𝑜𝑦</m:t>
                        </m:r>
                      </m:sub>
                    </m:sSub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(2)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½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i="1" baseline="30000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(3)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30000" dirty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4235" y="896938"/>
                <a:ext cx="2971134" cy="1229504"/>
              </a:xfrm>
              <a:prstGeom prst="rect">
                <a:avLst/>
              </a:prstGeom>
              <a:blipFill>
                <a:blip r:embed="rId2"/>
                <a:stretch>
                  <a:fillRect l="-2863" t="-3431" b="-9804"/>
                </a:stretch>
              </a:blip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346" name="Group 26"/>
          <p:cNvGraphicFramePr>
            <a:graphicFrameLocks noGrp="1"/>
          </p:cNvGraphicFramePr>
          <p:nvPr>
            <p:ph sz="half" idx="2"/>
          </p:nvPr>
        </p:nvGraphicFramePr>
        <p:xfrm>
          <a:off x="684213" y="2241550"/>
          <a:ext cx="8088312" cy="1057275"/>
        </p:xfrm>
        <a:graphic>
          <a:graphicData uri="http://schemas.openxmlformats.org/drawingml/2006/table">
            <a:tbl>
              <a:tblPr/>
              <a:tblGrid>
                <a:gridCol w="161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5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-9.8 m/s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7232B-E233-46AB-9B66-6BB3A5E02F95}"/>
                  </a:ext>
                </a:extLst>
              </p:cNvPr>
              <p:cNvSpPr txBox="1"/>
              <p:nvPr/>
            </p:nvSpPr>
            <p:spPr>
              <a:xfrm>
                <a:off x="501643" y="4768973"/>
                <a:ext cx="2338548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7232B-E233-46AB-9B66-6BB3A5E0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43" y="4768973"/>
                <a:ext cx="2338548" cy="461665"/>
              </a:xfrm>
              <a:prstGeom prst="rect">
                <a:avLst/>
              </a:prstGeom>
              <a:blipFill>
                <a:blip r:embed="rId3"/>
                <a:stretch>
                  <a:fillRect l="-259" b="-1410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724B6F-C2AD-4B01-BF1C-14B4E7A22081}"/>
                  </a:ext>
                </a:extLst>
              </p:cNvPr>
              <p:cNvSpPr txBox="1"/>
              <p:nvPr/>
            </p:nvSpPr>
            <p:spPr>
              <a:xfrm>
                <a:off x="2622888" y="5520315"/>
                <a:ext cx="1498478" cy="85690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000" b="0" i="1" smtClean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4.9</m:t>
                          </m:r>
                          <m:box>
                            <m:box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r>
                            <a:rPr lang="en-US" altLang="en-US" sz="2000" b="0" i="1" smtClean="0">
                              <a:uFillTx/>
                              <a:latin typeface="Cambria Math" panose="02040503050406030204" pitchFamily="18" charset="0"/>
                            </a:rPr>
                            <m:t>9.8</m:t>
                          </m:r>
                          <m:box>
                            <m:boxPr>
                              <m:ctrlPr>
                                <a:rPr lang="en-US" altLang="en-US" sz="2000" b="0" i="1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en-US" sz="2000" b="0" i="1" smtClean="0"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b="0" i="1" smtClean="0"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en-US" sz="2000" b="0" i="1" smtClean="0"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000" b="0" i="1" smtClean="0"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en-US" sz="2000" b="0" i="1" smtClean="0"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den>
                      </m:f>
                    </m:oMath>
                  </m:oMathPara>
                </a14:m>
                <a:endParaRPr lang="en-US" altLang="en-US" sz="2000" dirty="0">
                  <a:uFillTx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724B6F-C2AD-4B01-BF1C-14B4E7A22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888" y="5520315"/>
                <a:ext cx="1498478" cy="8569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677922-5E1B-4024-BD68-E80C0CAA28B8}"/>
                  </a:ext>
                </a:extLst>
              </p:cNvPr>
              <p:cNvSpPr txBox="1"/>
              <p:nvPr/>
            </p:nvSpPr>
            <p:spPr>
              <a:xfrm>
                <a:off x="5158262" y="5746060"/>
                <a:ext cx="1351916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0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dirty="0" smtClean="0">
                          <a:uFillTx/>
                          <a:latin typeface="Cambria Math" panose="02040503050406030204" pitchFamily="18" charset="0"/>
                        </a:rPr>
                        <m:t>0.50</m:t>
                      </m:r>
                      <m:r>
                        <a:rPr lang="en-US" altLang="en-US" sz="2000" i="1" dirty="0" smtClean="0"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dirty="0" smtClean="0"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en-US" sz="2000" dirty="0"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677922-5E1B-4024-BD68-E80C0CAA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262" y="5746060"/>
                <a:ext cx="135191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DAF1F4-D5B3-45D4-AA42-3E4BC6DDE15E}"/>
                  </a:ext>
                </a:extLst>
              </p:cNvPr>
              <p:cNvSpPr txBox="1"/>
              <p:nvPr/>
            </p:nvSpPr>
            <p:spPr>
              <a:xfrm>
                <a:off x="4504824" y="4006410"/>
                <a:ext cx="2079732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𝑔𝑡</m:t>
                      </m:r>
                    </m:oMath>
                  </m:oMathPara>
                </a14:m>
                <a:endParaRPr lang="en-US" altLang="en-US" sz="2400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DAF1F4-D5B3-45D4-AA42-3E4BC6DDE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824" y="4006410"/>
                <a:ext cx="2079732" cy="461665"/>
              </a:xfrm>
              <a:prstGeom prst="rect">
                <a:avLst/>
              </a:prstGeom>
              <a:blipFill>
                <a:blip r:embed="rId6"/>
                <a:stretch>
                  <a:fillRect b="-1410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CA8AFB2C-E50B-4E5C-ACA4-39A45C6EDCE9}"/>
              </a:ext>
            </a:extLst>
          </p:cNvPr>
          <p:cNvSpPr/>
          <p:nvPr/>
        </p:nvSpPr>
        <p:spPr bwMode="auto">
          <a:xfrm>
            <a:off x="2924311" y="4923390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C97A02-00B1-4A35-8CCE-E19A0D20A209}"/>
                  </a:ext>
                </a:extLst>
              </p:cNvPr>
              <p:cNvSpPr txBox="1"/>
              <p:nvPr/>
            </p:nvSpPr>
            <p:spPr>
              <a:xfrm>
                <a:off x="3816729" y="4813772"/>
                <a:ext cx="2338548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C97A02-00B1-4A35-8CCE-E19A0D20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729" y="4813772"/>
                <a:ext cx="2338548" cy="461665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DF4C0760-2FAF-43F3-BB3F-578BD4EC045C}"/>
              </a:ext>
            </a:extLst>
          </p:cNvPr>
          <p:cNvSpPr/>
          <p:nvPr/>
        </p:nvSpPr>
        <p:spPr bwMode="auto">
          <a:xfrm>
            <a:off x="6247048" y="4943362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63503E-A009-4AA5-98D7-A66AF40ED551}"/>
                  </a:ext>
                </a:extLst>
              </p:cNvPr>
              <p:cNvSpPr txBox="1"/>
              <p:nvPr/>
            </p:nvSpPr>
            <p:spPr>
              <a:xfrm>
                <a:off x="7139467" y="4640869"/>
                <a:ext cx="1352634" cy="79028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400" i="1" baseline="-25000" dirty="0" err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altLang="en-US" sz="2400" i="1" baseline="-25000" dirty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63503E-A009-4AA5-98D7-A66AF40ED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467" y="4640869"/>
                <a:ext cx="1352634" cy="7902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A5C3B079-3561-43D5-8641-BBE648D3800E}"/>
              </a:ext>
            </a:extLst>
          </p:cNvPr>
          <p:cNvSpPr/>
          <p:nvPr/>
        </p:nvSpPr>
        <p:spPr bwMode="auto">
          <a:xfrm>
            <a:off x="4239491" y="5832824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9B0DF-AA2C-488A-836F-A1CB8ECFD45E}"/>
              </a:ext>
            </a:extLst>
          </p:cNvPr>
          <p:cNvSpPr txBox="1"/>
          <p:nvPr/>
        </p:nvSpPr>
        <p:spPr>
          <a:xfrm>
            <a:off x="96253" y="6434528"/>
            <a:ext cx="8964620" cy="338554"/>
          </a:xfrm>
          <a:prstGeom prst="rect">
            <a:avLst/>
          </a:prstGeom>
          <a:solidFill>
            <a:schemeClr val="accent5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dirty="0">
                <a:uFillTx/>
              </a:rPr>
              <a:t>However, this time only covers half the flight of the ball, therefore, the total time is double, or 1.0 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DB3F0-5D5C-4D5C-A73A-D04707D0CA09}"/>
              </a:ext>
            </a:extLst>
          </p:cNvPr>
          <p:cNvSpPr txBox="1"/>
          <p:nvPr/>
        </p:nvSpPr>
        <p:spPr>
          <a:xfrm>
            <a:off x="535459" y="3447933"/>
            <a:ext cx="7541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You have two choices of equations that you can use, (1) or (2)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1DC510-FC75-4616-8D57-274DFFCDD7AD}"/>
              </a:ext>
            </a:extLst>
          </p:cNvPr>
          <p:cNvSpPr txBox="1"/>
          <p:nvPr/>
        </p:nvSpPr>
        <p:spPr>
          <a:xfrm>
            <a:off x="535459" y="4070991"/>
            <a:ext cx="7541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Solving for t using equation (1):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64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  <p:bldP spid="12291" grpId="0" animBg="1"/>
      <p:bldP spid="6" grpId="0" animBg="1"/>
      <p:bldP spid="8" grpId="0" animBg="1"/>
      <p:bldP spid="10" grpId="0" animBg="1"/>
      <p:bldP spid="12" grpId="0" animBg="1"/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234950"/>
                <a:ext cx="8232775" cy="4296755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chemeClr val="accent2"/>
                    </a:solidFill>
                    <a:uFillTx/>
                  </a:rPr>
                  <a:t>Example #1 (Part 3b): Finding the time of flight</a:t>
                </a:r>
                <a:endParaRPr lang="en-US" altLang="en-US" sz="2800" dirty="0">
                  <a:uFillTx/>
                </a:endParaRPr>
              </a:p>
              <a:p>
                <a:pPr eaLnBrk="1" hangingPunct="1"/>
                <a:r>
                  <a:rPr lang="en-US" altLang="en-US" sz="2400" dirty="0">
                    <a:uFillTx/>
                  </a:rPr>
                  <a:t>As before, list all the known and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uFillTx/>
                  </a:rPr>
                  <a:t>	unknown variables.</a:t>
                </a:r>
              </a:p>
              <a:p>
                <a:pPr eaLnBrk="1" hangingPunct="1"/>
                <a:endParaRPr lang="en-US" altLang="en-US" sz="2400" dirty="0">
                  <a:uFillTx/>
                </a:endParaRPr>
              </a:p>
              <a:p>
                <a:pPr eaLnBrk="1" hangingPunct="1"/>
                <a:endParaRPr lang="en-US" altLang="en-US" sz="1200" dirty="0">
                  <a:uFillTx/>
                </a:endParaRPr>
              </a:p>
              <a:p>
                <a:pPr eaLnBrk="1" hangingPunct="1"/>
                <a:endParaRPr lang="en-US" altLang="en-US" sz="2400" dirty="0">
                  <a:uFillTx/>
                </a:endParaRPr>
              </a:p>
              <a:p>
                <a:pPr eaLnBrk="1" hangingPunct="1"/>
                <a:endParaRPr lang="en-US" altLang="en-US" sz="2400" dirty="0">
                  <a:uFillTx/>
                </a:endParaRPr>
              </a:p>
              <a:p>
                <a:pPr eaLnBrk="1" hangingPunct="1"/>
                <a:endParaRPr lang="en-US" altLang="en-US" sz="2400" dirty="0">
                  <a:uFillTx/>
                </a:endParaRPr>
              </a:p>
              <a:p>
                <a:pPr eaLnBrk="1" hangingPunct="1"/>
                <a:r>
                  <a:rPr lang="en-US" altLang="en-US" sz="2400" dirty="0">
                    <a:uFillTx/>
                  </a:rPr>
                  <a:t>Solving for t using equation (2): </a:t>
                </a:r>
              </a:p>
              <a:p>
                <a:pPr lvl="1" eaLnBrk="1" hangingPunct="1"/>
                <a:r>
                  <a:rPr lang="en-US" altLang="en-US" sz="1600" dirty="0">
                    <a:latin typeface="Times New Roman" panose="02020603050405020304" pitchFamily="18" charset="0"/>
                  </a:rPr>
                  <a:t>Since we know that the ball will land at the same height from which it is kicked,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6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dirty="0" smtClean="0">
                        <a:uFillTx/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altLang="en-US" sz="1600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234950"/>
                <a:ext cx="8232775" cy="4296755"/>
              </a:xfrm>
              <a:blipFill>
                <a:blip r:embed="rId2"/>
                <a:stretch>
                  <a:fillRect l="-1480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Text Box 3"/>
              <p:cNvSpPr txBox="1">
                <a:spLocks noChangeArrowheads="1"/>
              </p:cNvSpPr>
              <p:nvPr/>
            </p:nvSpPr>
            <p:spPr bwMode="auto">
              <a:xfrm>
                <a:off x="5944235" y="896938"/>
                <a:ext cx="2971134" cy="1229504"/>
              </a:xfrm>
              <a:prstGeom prst="rect">
                <a:avLst/>
              </a:prstGeom>
              <a:solidFill>
                <a:srgbClr val="FFFF99"/>
              </a:solid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𝑜𝑦</m:t>
                        </m:r>
                      </m:sub>
                    </m:sSub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(2)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½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i="1" baseline="30000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(3)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30000" dirty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4235" y="896938"/>
                <a:ext cx="2971134" cy="1229504"/>
              </a:xfrm>
              <a:prstGeom prst="rect">
                <a:avLst/>
              </a:prstGeom>
              <a:blipFill>
                <a:blip r:embed="rId3"/>
                <a:stretch>
                  <a:fillRect l="-2863" t="-3431" b="-9804"/>
                </a:stretch>
              </a:blip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346" name="Group 2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3558541"/>
              </p:ext>
            </p:extLst>
          </p:nvPr>
        </p:nvGraphicFramePr>
        <p:xfrm>
          <a:off x="684213" y="2241550"/>
          <a:ext cx="8088312" cy="1057275"/>
        </p:xfrm>
        <a:graphic>
          <a:graphicData uri="http://schemas.openxmlformats.org/drawingml/2006/table">
            <a:tbl>
              <a:tblPr/>
              <a:tblGrid>
                <a:gridCol w="161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5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-9.8 m/s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7232B-E233-46AB-9B66-6BB3A5E02F95}"/>
                  </a:ext>
                </a:extLst>
              </p:cNvPr>
              <p:cNvSpPr txBox="1"/>
              <p:nvPr/>
            </p:nvSpPr>
            <p:spPr>
              <a:xfrm>
                <a:off x="501643" y="4589591"/>
                <a:ext cx="2338548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½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baseline="30000" dirty="0" smtClean="0"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7232B-E233-46AB-9B66-6BB3A5E0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43" y="4589591"/>
                <a:ext cx="2338548" cy="461665"/>
              </a:xfrm>
              <a:prstGeom prst="rect">
                <a:avLst/>
              </a:prstGeom>
              <a:blipFill>
                <a:blip r:embed="rId4"/>
                <a:stretch>
                  <a:fillRect l="-259" b="-16667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724B6F-C2AD-4B01-BF1C-14B4E7A22081}"/>
                  </a:ext>
                </a:extLst>
              </p:cNvPr>
              <p:cNvSpPr txBox="1"/>
              <p:nvPr/>
            </p:nvSpPr>
            <p:spPr>
              <a:xfrm>
                <a:off x="2622888" y="5533433"/>
                <a:ext cx="1498478" cy="85690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000" b="0" i="1" smtClean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∙4.9</m:t>
                          </m:r>
                          <m:box>
                            <m:box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r>
                            <a:rPr lang="en-US" altLang="en-US" sz="2000" b="0" i="1" smtClean="0">
                              <a:uFillTx/>
                              <a:latin typeface="Cambria Math" panose="02040503050406030204" pitchFamily="18" charset="0"/>
                            </a:rPr>
                            <m:t>9.8</m:t>
                          </m:r>
                          <m:box>
                            <m:boxPr>
                              <m:ctrlPr>
                                <a:rPr lang="en-US" altLang="en-US" sz="2000" b="0" i="1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en-US" sz="2000" b="0" i="1" smtClean="0"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b="0" i="1" smtClean="0"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en-US" sz="2000" b="0" i="1" smtClean="0"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000" b="0" i="1" smtClean="0"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en-US" sz="2000" b="0" i="1" smtClean="0"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den>
                      </m:f>
                    </m:oMath>
                  </m:oMathPara>
                </a14:m>
                <a:endParaRPr lang="en-US" altLang="en-US" sz="2000" dirty="0">
                  <a:uFillTx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724B6F-C2AD-4B01-BF1C-14B4E7A22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888" y="5533433"/>
                <a:ext cx="1498478" cy="856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677922-5E1B-4024-BD68-E80C0CAA28B8}"/>
                  </a:ext>
                </a:extLst>
              </p:cNvPr>
              <p:cNvSpPr txBox="1"/>
              <p:nvPr/>
            </p:nvSpPr>
            <p:spPr>
              <a:xfrm>
                <a:off x="5158262" y="5759178"/>
                <a:ext cx="1187845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0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i="1" dirty="0" smtClean="0">
                          <a:uFillTx/>
                          <a:latin typeface="Cambria Math" panose="02040503050406030204" pitchFamily="18" charset="0"/>
                        </a:rPr>
                        <m:t>1.0 </m:t>
                      </m:r>
                      <m:r>
                        <a:rPr lang="en-US" altLang="en-US" sz="2000" i="1" dirty="0" smtClean="0"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en-US" sz="2000" dirty="0"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677922-5E1B-4024-BD68-E80C0CAA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262" y="5759178"/>
                <a:ext cx="118784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DAF1F4-D5B3-45D4-AA42-3E4BC6DDE15E}"/>
                  </a:ext>
                </a:extLst>
              </p:cNvPr>
              <p:cNvSpPr txBox="1"/>
              <p:nvPr/>
            </p:nvSpPr>
            <p:spPr>
              <a:xfrm>
                <a:off x="5158262" y="3590682"/>
                <a:ext cx="26797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½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baseline="30000" dirty="0" smtClean="0"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400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DAF1F4-D5B3-45D4-AA42-3E4BC6DDE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262" y="3590682"/>
                <a:ext cx="2679761" cy="461665"/>
              </a:xfrm>
              <a:prstGeom prst="rect">
                <a:avLst/>
              </a:prstGeom>
              <a:blipFill>
                <a:blip r:embed="rId7"/>
                <a:stretch>
                  <a:fillRect l="-68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CA8AFB2C-E50B-4E5C-ACA4-39A45C6EDCE9}"/>
              </a:ext>
            </a:extLst>
          </p:cNvPr>
          <p:cNvSpPr/>
          <p:nvPr/>
        </p:nvSpPr>
        <p:spPr bwMode="auto">
          <a:xfrm>
            <a:off x="2924311" y="4744008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C97A02-00B1-4A35-8CCE-E19A0D20A209}"/>
                  </a:ext>
                </a:extLst>
              </p:cNvPr>
              <p:cNvSpPr txBox="1"/>
              <p:nvPr/>
            </p:nvSpPr>
            <p:spPr>
              <a:xfrm>
                <a:off x="3816729" y="4634390"/>
                <a:ext cx="2338548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 =−½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baseline="30000" dirty="0" smtClean="0"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C97A02-00B1-4A35-8CCE-E19A0D20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729" y="4634390"/>
                <a:ext cx="2338548" cy="461665"/>
              </a:xfrm>
              <a:prstGeom prst="rect">
                <a:avLst/>
              </a:prstGeom>
              <a:blipFill>
                <a:blip r:embed="rId8"/>
                <a:stretch>
                  <a:fillRect b="-1410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DF4C0760-2FAF-43F3-BB3F-578BD4EC045C}"/>
              </a:ext>
            </a:extLst>
          </p:cNvPr>
          <p:cNvSpPr/>
          <p:nvPr/>
        </p:nvSpPr>
        <p:spPr bwMode="auto">
          <a:xfrm>
            <a:off x="6247048" y="4763980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63503E-A009-4AA5-98D7-A66AF40ED551}"/>
                  </a:ext>
                </a:extLst>
              </p:cNvPr>
              <p:cNvSpPr txBox="1"/>
              <p:nvPr/>
            </p:nvSpPr>
            <p:spPr>
              <a:xfrm>
                <a:off x="7139466" y="4461487"/>
                <a:ext cx="1427017" cy="85100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400" b="0" i="1" baseline="-25000" dirty="0" smtClean="0">
                              <a:latin typeface="Cambria Math" panose="02040503050406030204" pitchFamily="18" charset="0"/>
                            </a:rPr>
                            <m:t>𝑜𝑦</m:t>
                          </m:r>
                        </m:num>
                        <m:den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63503E-A009-4AA5-98D7-A66AF40ED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466" y="4461487"/>
                <a:ext cx="1427017" cy="8510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A5C3B079-3561-43D5-8641-BBE648D3800E}"/>
              </a:ext>
            </a:extLst>
          </p:cNvPr>
          <p:cNvSpPr/>
          <p:nvPr/>
        </p:nvSpPr>
        <p:spPr bwMode="auto">
          <a:xfrm>
            <a:off x="4239491" y="5845942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  <p:bldP spid="12291" grpId="0" animBg="1"/>
      <p:bldP spid="6" grpId="0" animBg="1"/>
      <p:bldP spid="8" grpId="0" animBg="1"/>
      <p:bldP spid="10" grpId="0" animBg="1"/>
      <p:bldP spid="12" grpId="0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4950"/>
            <a:ext cx="8232775" cy="6311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uFillTx/>
              </a:rPr>
              <a:t>Example #1 (Part 4): Finding the Horizontal Distance</a:t>
            </a:r>
            <a:endParaRPr lang="en-US" altLang="en-US" sz="2800" dirty="0">
              <a:uFillTx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uFillTx/>
              </a:rPr>
              <a:t>To find the horizontal distance, you only need to be concerned with motion in the x-direction.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uFillTx/>
              </a:rPr>
              <a:t>As previously mentioned, there is no acceleration in the x-direction, therefore, </a:t>
            </a:r>
            <a:r>
              <a:rPr lang="en-US" altLang="en-US" sz="2400" i="1" dirty="0" err="1">
                <a:uFillTx/>
                <a:latin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uFillTx/>
                <a:latin typeface="Times New Roman" panose="02020603050405020304" pitchFamily="18" charset="0"/>
              </a:rPr>
              <a:t>ox</a:t>
            </a:r>
            <a:r>
              <a:rPr lang="en-US" altLang="en-US" sz="2400" dirty="0">
                <a:uFillTx/>
              </a:rPr>
              <a:t> </a:t>
            </a:r>
            <a:r>
              <a:rPr lang="en-US" altLang="en-US" sz="2400" dirty="0">
                <a:uFillTx/>
                <a:latin typeface="Times New Roman" panose="02020603050405020304" pitchFamily="18" charset="0"/>
              </a:rPr>
              <a:t>=</a:t>
            </a:r>
            <a:r>
              <a:rPr lang="en-US" altLang="en-US" sz="2400" dirty="0">
                <a:uFillTx/>
              </a:rPr>
              <a:t> </a:t>
            </a:r>
            <a:r>
              <a:rPr lang="en-US" altLang="en-US" sz="2400" i="1" dirty="0" err="1">
                <a:uFillTx/>
                <a:latin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uFillTx/>
                <a:latin typeface="Times New Roman" panose="02020603050405020304" pitchFamily="18" charset="0"/>
              </a:rPr>
              <a:t>x</a:t>
            </a:r>
            <a:r>
              <a:rPr lang="en-US" altLang="en-US" sz="2400" i="1" dirty="0">
                <a:uFillTx/>
                <a:latin typeface="Times New Roman" panose="02020603050405020304" pitchFamily="18" charset="0"/>
              </a:rPr>
              <a:t> = </a:t>
            </a:r>
            <a:r>
              <a:rPr lang="en-US" altLang="en-US" sz="2400" dirty="0">
                <a:uFillTx/>
              </a:rPr>
              <a:t>constant.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uFillTx/>
              </a:rPr>
              <a:t>Equation (2) can be used since the portion containing the acceleration (</a:t>
            </a:r>
            <a:r>
              <a:rPr lang="en-US" altLang="en-US" sz="2400" i="1" dirty="0">
                <a:uFillTx/>
                <a:latin typeface="Times New Roman" panose="02020603050405020304" pitchFamily="18" charset="0"/>
              </a:rPr>
              <a:t>½ a</a:t>
            </a:r>
            <a:r>
              <a:rPr lang="en-US" altLang="en-US" sz="2400" i="1" baseline="-25000" dirty="0">
                <a:uFillTx/>
                <a:latin typeface="Times New Roman" panose="02020603050405020304" pitchFamily="18" charset="0"/>
              </a:rPr>
              <a:t>x</a:t>
            </a:r>
            <a:r>
              <a:rPr lang="en-US" altLang="en-US" sz="2400" i="1" dirty="0">
                <a:uFillTx/>
                <a:latin typeface="Times New Roman" panose="02020603050405020304" pitchFamily="18" charset="0"/>
              </a:rPr>
              <a:t>t</a:t>
            </a:r>
            <a:r>
              <a:rPr lang="en-US" altLang="en-US" sz="2400" i="1" baseline="30000" dirty="0">
                <a:uFillTx/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uFillTx/>
              </a:rPr>
              <a:t>) will be zero.  Hence: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i="1" dirty="0">
              <a:uFillTx/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uFillTx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uFillTx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uFillTx/>
              </a:rPr>
              <a:t>Since the initial velocity in the x-direction and the time have already been determined: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Text Box 3"/>
              <p:cNvSpPr txBox="1">
                <a:spLocks noChangeArrowheads="1"/>
              </p:cNvSpPr>
              <p:nvPr/>
            </p:nvSpPr>
            <p:spPr bwMode="auto">
              <a:xfrm>
                <a:off x="5817235" y="3278188"/>
                <a:ext cx="3096553" cy="1200329"/>
              </a:xfrm>
              <a:prstGeom prst="rect">
                <a:avLst/>
              </a:prstGeom>
              <a:solidFill>
                <a:srgbClr val="FFFF99"/>
              </a:solid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(1)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(2)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+½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baseline="30000" dirty="0"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i="1" baseline="30000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(3)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30000" dirty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3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7235" y="3278188"/>
                <a:ext cx="3096553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2745" t="-3518" b="-10050"/>
                </a:stretch>
              </a:blip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5E8D1F-7D79-4F61-8E42-3B1357FD93DA}"/>
                  </a:ext>
                </a:extLst>
              </p:cNvPr>
              <p:cNvSpPr txBox="1"/>
              <p:nvPr/>
            </p:nvSpPr>
            <p:spPr>
              <a:xfrm>
                <a:off x="3782984" y="3647519"/>
                <a:ext cx="1335906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5E8D1F-7D79-4F61-8E42-3B1357FD9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984" y="3647519"/>
                <a:ext cx="133590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90A88A-834B-48E1-99C1-E6A2B532C6CE}"/>
                  </a:ext>
                </a:extLst>
              </p:cNvPr>
              <p:cNvSpPr txBox="1"/>
              <p:nvPr/>
            </p:nvSpPr>
            <p:spPr>
              <a:xfrm>
                <a:off x="1870328" y="5418713"/>
                <a:ext cx="2701672" cy="49923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box>
                        <m:boxPr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)∙(1.0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90A88A-834B-48E1-99C1-E6A2B532C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28" y="5418713"/>
                <a:ext cx="2701672" cy="499239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FC4FE1-B1F1-46F9-AF36-69832496EF78}"/>
                  </a:ext>
                </a:extLst>
              </p:cNvPr>
              <p:cNvSpPr txBox="1"/>
              <p:nvPr/>
            </p:nvSpPr>
            <p:spPr>
              <a:xfrm>
                <a:off x="5670159" y="5469166"/>
                <a:ext cx="1579420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.0 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en-US" sz="2400" dirty="0">
                  <a:uFillTx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FC4FE1-B1F1-46F9-AF36-69832496E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159" y="5469166"/>
                <a:ext cx="157942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8579824C-6823-4C63-BFA1-576DC261CBF3}"/>
              </a:ext>
            </a:extLst>
          </p:cNvPr>
          <p:cNvSpPr/>
          <p:nvPr/>
        </p:nvSpPr>
        <p:spPr bwMode="auto">
          <a:xfrm>
            <a:off x="4720756" y="5584059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  <p:bldP spid="14339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204200" cy="647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uFillTx/>
              </a:rPr>
              <a:t>Example #2: Determining the horizontal distance, height and final velocity of a projectile launched horizontally.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dirty="0">
              <a:uFillTx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uFillTx/>
              </a:rPr>
              <a:t>A projectile is launched horizontally at a speed of 30. meters per second from a platform located a vertical distance </a:t>
            </a:r>
            <a:r>
              <a:rPr lang="en-US" altLang="en-US" sz="2000" i="1" dirty="0">
                <a:uFillTx/>
              </a:rPr>
              <a:t>h </a:t>
            </a:r>
            <a:r>
              <a:rPr lang="en-US" altLang="en-US" sz="2000" dirty="0">
                <a:uFillTx/>
              </a:rPr>
              <a:t>above the ground. The projectile strikes the ground after time </a:t>
            </a:r>
            <a:r>
              <a:rPr lang="en-US" altLang="en-US" sz="2000" i="1" dirty="0">
                <a:uFillTx/>
              </a:rPr>
              <a:t>t </a:t>
            </a:r>
            <a:r>
              <a:rPr lang="en-US" altLang="en-US" sz="2000" dirty="0">
                <a:uFillTx/>
              </a:rPr>
              <a:t>at horizontal distance </a:t>
            </a:r>
            <a:r>
              <a:rPr lang="en-US" altLang="en-US" sz="2000" i="1" dirty="0">
                <a:uFillTx/>
              </a:rPr>
              <a:t>d </a:t>
            </a:r>
            <a:r>
              <a:rPr lang="en-US" altLang="en-US" sz="2000" dirty="0">
                <a:uFillTx/>
              </a:rPr>
              <a:t>from the base of the platform. [Neglect friction.]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>
                <a:uFillTx/>
              </a:rPr>
              <a:t>Sketch the theoretical path of the projectile.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>
                <a:uFillTx/>
              </a:rPr>
              <a:t>Calculate the horizontal distance, </a:t>
            </a:r>
            <a:r>
              <a:rPr lang="en-US" altLang="en-US" sz="2000" i="1" dirty="0">
                <a:uFillTx/>
              </a:rPr>
              <a:t>d, </a:t>
            </a:r>
            <a:r>
              <a:rPr lang="en-US" altLang="en-US" sz="2000" dirty="0">
                <a:uFillTx/>
              </a:rPr>
              <a:t>if the projectile’s total time of flight is 2.5 seconds.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>
                <a:uFillTx/>
              </a:rPr>
              <a:t>Determine the height, h, of the platform.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>
                <a:uFillTx/>
              </a:rPr>
              <a:t>Determine the final velocity, v, when the projectile hits the ground.</a:t>
            </a:r>
          </a:p>
        </p:txBody>
      </p:sp>
      <p:pic>
        <p:nvPicPr>
          <p:cNvPr id="1536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46350" y="2573338"/>
            <a:ext cx="3606800" cy="267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20420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uFillTx/>
              </a:rPr>
              <a:t>Example #2(Part 1): Sketching the path.</a:t>
            </a:r>
          </a:p>
          <a:p>
            <a:pPr eaLnBrk="1" hangingPunct="1">
              <a:buFontTx/>
              <a:buNone/>
            </a:pPr>
            <a:endParaRPr lang="en-US" altLang="en-US" sz="1000" dirty="0">
              <a:uFillTx/>
            </a:endParaRPr>
          </a:p>
          <a:p>
            <a:pPr eaLnBrk="1" hangingPunct="1"/>
            <a:r>
              <a:rPr lang="en-US" altLang="en-US" sz="2800" dirty="0">
                <a:uFillTx/>
              </a:rPr>
              <a:t>All projectiles followed a curved or parabolic path.</a:t>
            </a:r>
            <a:endParaRPr lang="en-US" altLang="en-US" dirty="0">
              <a:uFillTx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B600D57-1E96-45A1-924F-9276096C27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60638" y="2312988"/>
            <a:ext cx="3606800" cy="2670175"/>
            <a:chOff x="1613" y="1457"/>
            <a:chExt cx="2272" cy="168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0EC3902-F641-4B74-8BCE-CE73B97F44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3" y="1457"/>
              <a:ext cx="2272" cy="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869C7DE-BC01-47B5-8589-E6C727882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" y="1457"/>
              <a:ext cx="2278" cy="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Arc 4"/>
          <p:cNvSpPr>
            <a:spLocks/>
          </p:cNvSpPr>
          <p:nvPr/>
        </p:nvSpPr>
        <p:spPr bwMode="auto">
          <a:xfrm>
            <a:off x="3338513" y="2625725"/>
            <a:ext cx="2449512" cy="2062163"/>
          </a:xfrm>
          <a:custGeom>
            <a:avLst/>
            <a:gdLst>
              <a:gd name="T0" fmla="*/ 0 w 21550"/>
              <a:gd name="T1" fmla="*/ 0 h 21600"/>
              <a:gd name="T2" fmla="*/ 2449512 w 21550"/>
              <a:gd name="T3" fmla="*/ 1922203 h 21600"/>
              <a:gd name="T4" fmla="*/ 0 w 21550"/>
              <a:gd name="T5" fmla="*/ 20621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50" h="21600" fill="none" extrusionOk="0">
                <a:moveTo>
                  <a:pt x="-1" y="0"/>
                </a:moveTo>
                <a:cubicBezTo>
                  <a:pt x="11360" y="0"/>
                  <a:pt x="20779" y="8799"/>
                  <a:pt x="21550" y="20133"/>
                </a:cubicBezTo>
              </a:path>
              <a:path w="21550" h="21600" stroke="0" extrusionOk="0">
                <a:moveTo>
                  <a:pt x="-1" y="0"/>
                </a:moveTo>
                <a:cubicBezTo>
                  <a:pt x="11360" y="0"/>
                  <a:pt x="20779" y="8799"/>
                  <a:pt x="21550" y="20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sq">
            <a:solidFill>
              <a:schemeClr val="accent2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>
              <a:uFillTx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4145B3-10BE-4895-8E9D-D135DFF8362B}"/>
              </a:ext>
            </a:extLst>
          </p:cNvPr>
          <p:cNvSpPr>
            <a:spLocks noChangeAspect="1"/>
          </p:cNvSpPr>
          <p:nvPr/>
        </p:nvSpPr>
        <p:spPr bwMode="auto">
          <a:xfrm>
            <a:off x="2968378" y="2433320"/>
            <a:ext cx="365760" cy="365760"/>
          </a:xfrm>
          <a:prstGeom prst="ellipse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path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4635 0.02037 0.03646 -0.00509 0.12656 0.02338 C 0.19844 0.07639 0.18333 0.05764 0.20816 0.08634 C 0.23298 0.11505 0.26163 0.15764 0.27517 0.1956 C 0.29392 0.2581 0.28715 0.35116 0.28576 0.28241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  <p:bldP spid="16388" grpId="0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410" name="Rectangle 2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219086"/>
                <a:ext cx="8204200" cy="210844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uFillTx/>
                  </a:rPr>
                  <a:t>Example #2(Part 2): Determining the Horizontal Distance.</a:t>
                </a:r>
              </a:p>
              <a:p>
                <a:pPr eaLnBrk="1" hangingPunct="1">
                  <a:buFontTx/>
                  <a:buNone/>
                </a:pPr>
                <a:endParaRPr lang="en-US" altLang="en-US" sz="1000" dirty="0">
                  <a:uFillTx/>
                </a:endParaRPr>
              </a:p>
              <a:p>
                <a:pPr eaLnBrk="1" hangingPunct="1"/>
                <a:r>
                  <a:rPr lang="en-US" altLang="en-US" sz="2000" dirty="0">
                    <a:uFillTx/>
                  </a:rPr>
                  <a:t>List the knowns and unknowns:</a:t>
                </a:r>
              </a:p>
              <a:p>
                <a:pPr eaLnBrk="1" hangingPunct="1"/>
                <a:endParaRPr lang="en-US" altLang="en-US" sz="2000" dirty="0">
                  <a:uFillTx/>
                </a:endParaRPr>
              </a:p>
              <a:p>
                <a:pPr eaLnBrk="1" hangingPunct="1"/>
                <a:endParaRPr lang="en-US" altLang="en-US" sz="2000" dirty="0">
                  <a:uFillTx/>
                </a:endParaRPr>
              </a:p>
              <a:p>
                <a:pPr eaLnBrk="1" hangingPunct="1"/>
                <a:endParaRPr lang="en-US" altLang="en-US" sz="2000" dirty="0"/>
              </a:p>
              <a:p>
                <a:pPr eaLnBrk="1" hangingPunct="1"/>
                <a:endParaRPr lang="en-US" altLang="en-US" sz="1200" dirty="0">
                  <a:uFillTx/>
                </a:endParaRPr>
              </a:p>
              <a:p>
                <a:pPr eaLnBrk="1" hangingPunct="1"/>
                <a:r>
                  <a:rPr lang="en-US" altLang="en-US" sz="2000" dirty="0"/>
                  <a:t>Equation to use:</a:t>
                </a:r>
              </a:p>
              <a:p>
                <a:pPr eaLnBrk="1" hangingPunct="1"/>
                <a:r>
                  <a:rPr lang="en-US" altLang="en-US" sz="2000" dirty="0">
                    <a:uFillTx/>
                  </a:rPr>
                  <a:t>Since the velocity in the horizontal direction is constant,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dirty="0">
                    <a:uFillTx/>
                  </a:rPr>
                  <a:t>.</a:t>
                </a:r>
              </a:p>
            </p:txBody>
          </p:sp>
        </mc:Choice>
        <mc:Fallback>
          <p:sp>
            <p:nvSpPr>
              <p:cNvPr id="174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219086"/>
                <a:ext cx="8204200" cy="2108443"/>
              </a:xfrm>
              <a:blipFill>
                <a:blip r:embed="rId2"/>
                <a:stretch>
                  <a:fillRect l="-1857" t="-3757" b="-79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BFD9B1-A738-4BC0-B58B-D55CBF0D4144}"/>
                  </a:ext>
                </a:extLst>
              </p:cNvPr>
              <p:cNvSpPr txBox="1"/>
              <p:nvPr/>
            </p:nvSpPr>
            <p:spPr>
              <a:xfrm>
                <a:off x="3962366" y="4060322"/>
                <a:ext cx="1335906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BFD9B1-A738-4BC0-B58B-D55CBF0D4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66" y="4060322"/>
                <a:ext cx="1335906" cy="461665"/>
              </a:xfrm>
              <a:prstGeom prst="rect">
                <a:avLst/>
              </a:prstGeom>
              <a:blipFill>
                <a:blip r:embed="rId3"/>
                <a:stretch>
                  <a:fillRect l="-90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1208D3-3884-49A6-B11B-6DB7E02FEC31}"/>
                  </a:ext>
                </a:extLst>
              </p:cNvPr>
              <p:cNvSpPr txBox="1"/>
              <p:nvPr/>
            </p:nvSpPr>
            <p:spPr>
              <a:xfrm>
                <a:off x="1176905" y="5096088"/>
                <a:ext cx="2843828" cy="49962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box>
                        <m:boxPr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)∙(2.5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1208D3-3884-49A6-B11B-6DB7E02FE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905" y="5096088"/>
                <a:ext cx="2843828" cy="499624"/>
              </a:xfrm>
              <a:prstGeom prst="rect">
                <a:avLst/>
              </a:prstGeom>
              <a:blipFill>
                <a:blip r:embed="rId4"/>
                <a:stretch>
                  <a:fillRect l="-426" r="-853" b="-833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A6115F-381C-4E72-8578-0CB40D553F6D}"/>
                  </a:ext>
                </a:extLst>
              </p:cNvPr>
              <p:cNvSpPr txBox="1"/>
              <p:nvPr/>
            </p:nvSpPr>
            <p:spPr>
              <a:xfrm>
                <a:off x="5298272" y="5116813"/>
                <a:ext cx="1579420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en-US" sz="2400" dirty="0">
                  <a:uFillTx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A6115F-381C-4E72-8578-0CB40D553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272" y="5116813"/>
                <a:ext cx="157942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C4C97747-F84C-4DAE-83BE-7B0FDB11AD04}"/>
              </a:ext>
            </a:extLst>
          </p:cNvPr>
          <p:cNvSpPr/>
          <p:nvPr/>
        </p:nvSpPr>
        <p:spPr bwMode="auto">
          <a:xfrm>
            <a:off x="4291992" y="5229959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oup 25">
            <a:extLst>
              <a:ext uri="{FF2B5EF4-FFF2-40B4-BE49-F238E27FC236}">
                <a16:creationId xmlns:a16="http://schemas.microsoft.com/office/drawing/2014/main" id="{DC3102D2-D64D-4B94-8F46-F57E9EE0879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4186791"/>
              </p:ext>
            </p:extLst>
          </p:nvPr>
        </p:nvGraphicFramePr>
        <p:xfrm>
          <a:off x="2001609" y="1894833"/>
          <a:ext cx="4921250" cy="1103312"/>
        </p:xfrm>
        <a:graphic>
          <a:graphicData uri="http://schemas.openxmlformats.org/drawingml/2006/table">
            <a:tbl>
              <a:tblPr/>
              <a:tblGrid>
                <a:gridCol w="163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ox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9ED62C80-7304-4764-9118-40ACC4396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1194" y="3115673"/>
                <a:ext cx="2008499" cy="392993"/>
              </a:xfrm>
              <a:prstGeom prst="rect">
                <a:avLst/>
              </a:prstGeom>
              <a:solidFill>
                <a:srgbClr val="FFFF99"/>
              </a:solid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20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0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0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000" i="1" dirty="0" err="1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000" b="0" i="1" dirty="0" smtClean="0"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i="1" dirty="0">
                          <a:uFillTx/>
                          <a:latin typeface="Cambria Math" panose="02040503050406030204" pitchFamily="18" charset="0"/>
                        </a:rPr>
                        <m:t>½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0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000" i="1" baseline="30000" dirty="0" smtClean="0"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000" i="1" baseline="30000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9ED62C80-7304-4764-9118-40ACC4396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1194" y="3115673"/>
                <a:ext cx="2008499" cy="392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15F2CDD-E08B-4A4D-9867-E3FCC90F440E}"/>
              </a:ext>
            </a:extLst>
          </p:cNvPr>
          <p:cNvSpPr/>
          <p:nvPr/>
        </p:nvSpPr>
        <p:spPr bwMode="auto">
          <a:xfrm>
            <a:off x="3889481" y="3154461"/>
            <a:ext cx="916655" cy="316484"/>
          </a:xfrm>
          <a:prstGeom prst="rect">
            <a:avLst/>
          </a:prstGeom>
          <a:solidFill>
            <a:srgbClr val="FFFF99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204200" cy="626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uFillTx/>
              </a:rPr>
              <a:t>Example #2(Part 3): Determining the height of the platform.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>
              <a:uFillTx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And just like in the </a:t>
            </a:r>
            <a:r>
              <a:rPr lang="en-US" altLang="en-US" sz="2400" dirty="0">
                <a:uFillTx/>
              </a:rPr>
              <a:t>previous example, we will list those variables we know and those that we do not.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i="1" dirty="0">
              <a:uFillTx/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i="1" dirty="0">
              <a:uFillTx/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i="1" dirty="0">
              <a:uFillTx/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uFillTx/>
              </a:rPr>
              <a:t>Since we want to find </a:t>
            </a:r>
            <a:r>
              <a:rPr lang="en-US" altLang="en-US" sz="2400" i="1" dirty="0">
                <a:uFillTx/>
                <a:latin typeface="Times New Roman" panose="02020603050405020304" pitchFamily="18" charset="0"/>
              </a:rPr>
              <a:t>y</a:t>
            </a:r>
            <a:r>
              <a:rPr lang="en-US" altLang="en-US" sz="2400" dirty="0">
                <a:uFillTx/>
              </a:rPr>
              <a:t>, we will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uFillTx/>
              </a:rPr>
              <a:t>	have to use either equation (2) or (3).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uFillTx/>
              </a:rPr>
              <a:t>Equation (2) is a better fit since we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uFillTx/>
              </a:rPr>
              <a:t>	</a:t>
            </a:r>
            <a:r>
              <a:rPr lang="en-US" altLang="en-US" sz="2400" dirty="0">
                <a:uFillTx/>
              </a:rPr>
              <a:t>do not know the final velocity yet.</a:t>
            </a:r>
            <a:r>
              <a:rPr lang="en-US" altLang="en-US" sz="2400" i="1" dirty="0">
                <a:uFillTx/>
                <a:latin typeface="Times New Roman" panose="02020603050405020304" pitchFamily="18" charset="0"/>
              </a:rPr>
              <a:t> </a:t>
            </a:r>
            <a:endParaRPr lang="en-US" altLang="en-US" sz="2400" dirty="0">
              <a:uFillTx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800" i="1" dirty="0">
              <a:uFillTx/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69657" name="Group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804242"/>
              </p:ext>
            </p:extLst>
          </p:nvPr>
        </p:nvGraphicFramePr>
        <p:xfrm>
          <a:off x="423863" y="2300288"/>
          <a:ext cx="8204200" cy="1103312"/>
        </p:xfrm>
        <a:graphic>
          <a:graphicData uri="http://schemas.openxmlformats.org/drawingml/2006/table">
            <a:tbl>
              <a:tblPr/>
              <a:tblGrid>
                <a:gridCol w="163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 m/s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6012815" y="3525838"/>
                <a:ext cx="2971134" cy="1229504"/>
              </a:xfrm>
              <a:prstGeom prst="rect">
                <a:avLst/>
              </a:prstGeom>
              <a:solidFill>
                <a:srgbClr val="FFFF99"/>
              </a:solid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𝑜𝑦</m:t>
                        </m:r>
                      </m:sub>
                    </m:sSub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(2)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½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i="1" baseline="30000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(3)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30000" dirty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815" y="3525838"/>
                <a:ext cx="2971134" cy="1229504"/>
              </a:xfrm>
              <a:prstGeom prst="rect">
                <a:avLst/>
              </a:prstGeom>
              <a:blipFill rotWithShape="0">
                <a:blip r:embed="rId2"/>
                <a:stretch>
                  <a:fillRect l="-2857" t="-3431" b="-9804"/>
                </a:stretch>
              </a:blip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EA0D8B-0914-4D0C-8057-34527495A3E8}"/>
                  </a:ext>
                </a:extLst>
              </p:cNvPr>
              <p:cNvSpPr txBox="1"/>
              <p:nvPr/>
            </p:nvSpPr>
            <p:spPr>
              <a:xfrm>
                <a:off x="1517050" y="5092055"/>
                <a:ext cx="2338548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½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baseline="30000" dirty="0" smtClean="0"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EA0D8B-0914-4D0C-8057-34527495A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50" y="5092055"/>
                <a:ext cx="2338548" cy="461665"/>
              </a:xfrm>
              <a:prstGeom prst="rect">
                <a:avLst/>
              </a:prstGeom>
              <a:blipFill>
                <a:blip r:embed="rId3"/>
                <a:stretch>
                  <a:fillRect l="-519" b="-1794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12F4D994-09BA-49B9-B1EB-59BA141D18E8}"/>
              </a:ext>
            </a:extLst>
          </p:cNvPr>
          <p:cNvSpPr/>
          <p:nvPr/>
        </p:nvSpPr>
        <p:spPr bwMode="auto">
          <a:xfrm>
            <a:off x="4114801" y="5206946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ED130B-9BFC-4724-93E1-102E89D0E73B}"/>
                  </a:ext>
                </a:extLst>
              </p:cNvPr>
              <p:cNvSpPr txBox="1"/>
              <p:nvPr/>
            </p:nvSpPr>
            <p:spPr>
              <a:xfrm>
                <a:off x="710696" y="5781867"/>
                <a:ext cx="3150610" cy="5309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</a:rPr>
                        <m:t>9.8</m:t>
                      </m:r>
                      <m:box>
                        <m:box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(2.5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ED130B-9BFC-4724-93E1-102E89D0E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96" y="5781867"/>
                <a:ext cx="3150610" cy="530979"/>
              </a:xfrm>
              <a:prstGeom prst="rect">
                <a:avLst/>
              </a:prstGeom>
              <a:blipFill>
                <a:blip r:embed="rId4"/>
                <a:stretch>
                  <a:fillRect l="-386" b="-222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009D43D-792E-4931-AB89-F49E8865F85D}"/>
              </a:ext>
            </a:extLst>
          </p:cNvPr>
          <p:cNvSpPr/>
          <p:nvPr/>
        </p:nvSpPr>
        <p:spPr bwMode="auto">
          <a:xfrm>
            <a:off x="4114801" y="5927698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3E8588-8D89-41CD-97A1-BAFF7C89D821}"/>
                  </a:ext>
                </a:extLst>
              </p:cNvPr>
              <p:cNvSpPr txBox="1"/>
              <p:nvPr/>
            </p:nvSpPr>
            <p:spPr>
              <a:xfrm>
                <a:off x="5174651" y="5092053"/>
                <a:ext cx="1493031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baseline="30000" dirty="0" smtClean="0"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3E8588-8D89-41CD-97A1-BAFF7C89D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651" y="5092053"/>
                <a:ext cx="1493031" cy="461665"/>
              </a:xfrm>
              <a:prstGeom prst="rect">
                <a:avLst/>
              </a:prstGeom>
              <a:blipFill>
                <a:blip r:embed="rId5"/>
                <a:stretch>
                  <a:fillRect l="-810" b="-1794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941A52-FF68-4E4D-A6D2-D7C2ECC89F98}"/>
                  </a:ext>
                </a:extLst>
              </p:cNvPr>
              <p:cNvSpPr txBox="1"/>
              <p:nvPr/>
            </p:nvSpPr>
            <p:spPr>
              <a:xfrm>
                <a:off x="5168943" y="5812804"/>
                <a:ext cx="1579420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31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en-US" sz="2400" dirty="0"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941A52-FF68-4E4D-A6D2-D7C2ECC89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43" y="5812804"/>
                <a:ext cx="157942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49263" y="240997"/>
            <a:ext cx="8234499" cy="105841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uFillTx/>
              </a:rPr>
              <a:t>Example #2(Part 4a): Determining the final velocity.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>
              <a:uFillTx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9FFFE9-D213-4FFB-88C6-9AC6F2DE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59" y="1365403"/>
            <a:ext cx="5575277" cy="32678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Start by listing all variables.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 i="1" dirty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 b="1" i="1" dirty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final velocity, </a:t>
            </a:r>
            <a:r>
              <a:rPr lang="en-US" altLang="en-US" sz="2000" i="1" dirty="0">
                <a:latin typeface="Times New Roman" panose="02020603050405020304" pitchFamily="18" charset="0"/>
              </a:rPr>
              <a:t>v, </a:t>
            </a:r>
            <a:r>
              <a:rPr lang="en-US" altLang="en-US" sz="2000" dirty="0"/>
              <a:t>is the vector sum of the vertical and horizontal components of the final velocity.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Find the final velocity in the vertical direction using equation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5884536" y="3005965"/>
                <a:ext cx="2971134" cy="1229504"/>
              </a:xfrm>
              <a:prstGeom prst="rect">
                <a:avLst/>
              </a:prstGeom>
              <a:solidFill>
                <a:srgbClr val="FFFF99"/>
              </a:solid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𝑜𝑦</m:t>
                        </m:r>
                      </m:sub>
                    </m:sSub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(2)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½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i="1" baseline="30000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(3)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30000" dirty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b="0" i="1" dirty="0" smtClean="0">
                        <a:uFillTx/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4536" y="3005965"/>
                <a:ext cx="2971134" cy="1229504"/>
              </a:xfrm>
              <a:prstGeom prst="rect">
                <a:avLst/>
              </a:prstGeom>
              <a:blipFill>
                <a:blip r:embed="rId2"/>
                <a:stretch>
                  <a:fillRect l="-2857" t="-3431" b="-9804"/>
                </a:stretch>
              </a:blip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A5F42-5A2B-4981-ACDC-5615C453AFDC}"/>
                  </a:ext>
                </a:extLst>
              </p:cNvPr>
              <p:cNvSpPr txBox="1"/>
              <p:nvPr/>
            </p:nvSpPr>
            <p:spPr>
              <a:xfrm>
                <a:off x="297513" y="4624598"/>
                <a:ext cx="2017669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A5F42-5A2B-4981-ACDC-5615C453A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13" y="4624598"/>
                <a:ext cx="2017669" cy="461665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3F6405EF-DF9E-448E-A98F-101D8B796B8B}"/>
              </a:ext>
            </a:extLst>
          </p:cNvPr>
          <p:cNvSpPr/>
          <p:nvPr/>
        </p:nvSpPr>
        <p:spPr bwMode="auto">
          <a:xfrm>
            <a:off x="2428120" y="4779015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763EFE-BBA8-4694-90F7-067332DB125C}"/>
                  </a:ext>
                </a:extLst>
              </p:cNvPr>
              <p:cNvSpPr txBox="1"/>
              <p:nvPr/>
            </p:nvSpPr>
            <p:spPr>
              <a:xfrm>
                <a:off x="3354649" y="4664122"/>
                <a:ext cx="1539387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763EFE-BBA8-4694-90F7-067332DB1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49" y="4664122"/>
                <a:ext cx="1539387" cy="461665"/>
              </a:xfrm>
              <a:prstGeom prst="rect">
                <a:avLst/>
              </a:prstGeom>
              <a:blipFill>
                <a:blip r:embed="rId4"/>
                <a:stretch>
                  <a:fillRect b="-1410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17771DD7-8974-423D-ADD4-1D91426554F4}"/>
              </a:ext>
            </a:extLst>
          </p:cNvPr>
          <p:cNvSpPr/>
          <p:nvPr/>
        </p:nvSpPr>
        <p:spPr bwMode="auto">
          <a:xfrm>
            <a:off x="5019918" y="4779013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80086F-B93B-44CB-9355-DD93F8E6B163}"/>
                  </a:ext>
                </a:extLst>
              </p:cNvPr>
              <p:cNvSpPr txBox="1"/>
              <p:nvPr/>
            </p:nvSpPr>
            <p:spPr>
              <a:xfrm>
                <a:off x="5946447" y="4664122"/>
                <a:ext cx="2854526" cy="52354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</a:rPr>
                        <m:t>9.8</m:t>
                      </m:r>
                      <m:box>
                        <m:box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)(2.5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80086F-B93B-44CB-9355-DD93F8E6B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447" y="4664122"/>
                <a:ext cx="2854526" cy="523541"/>
              </a:xfrm>
              <a:prstGeom prst="rect">
                <a:avLst/>
              </a:prstGeom>
              <a:blipFill>
                <a:blip r:embed="rId5"/>
                <a:stretch>
                  <a:fillRect r="-1274" b="-340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705" name="Group 4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1706161"/>
              </p:ext>
            </p:extLst>
          </p:nvPr>
        </p:nvGraphicFramePr>
        <p:xfrm>
          <a:off x="423863" y="1783545"/>
          <a:ext cx="8201025" cy="1103313"/>
        </p:xfrm>
        <a:graphic>
          <a:graphicData uri="http://schemas.openxmlformats.org/drawingml/2006/table">
            <a:tbl>
              <a:tblPr/>
              <a:tblGrid>
                <a:gridCol w="1366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ox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 m/s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377D8301-A020-4A1A-8694-45496F2C1316}"/>
              </a:ext>
            </a:extLst>
          </p:cNvPr>
          <p:cNvSpPr/>
          <p:nvPr/>
        </p:nvSpPr>
        <p:spPr bwMode="auto">
          <a:xfrm rot="5400000">
            <a:off x="6853839" y="5551441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1E5EDD-9CEF-46C2-B932-108E17994EB9}"/>
                  </a:ext>
                </a:extLst>
              </p:cNvPr>
              <p:cNvSpPr txBox="1"/>
              <p:nvPr/>
            </p:nvSpPr>
            <p:spPr>
              <a:xfrm>
                <a:off x="6464453" y="6147100"/>
                <a:ext cx="1699520" cy="49962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box>
                        <m:boxPr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en-US" sz="2400" dirty="0">
                  <a:uFillTx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1E5EDD-9CEF-46C2-B932-108E1799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53" y="6147100"/>
                <a:ext cx="1699520" cy="499624"/>
              </a:xfrm>
              <a:prstGeom prst="rect">
                <a:avLst/>
              </a:prstGeom>
              <a:blipFill>
                <a:blip r:embed="rId6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6" grpId="0" uiExpand="1" build="p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49263" y="240997"/>
            <a:ext cx="8234499" cy="105841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uFillTx/>
              </a:rPr>
              <a:t>Example #2(Part 4b): Determining the final velocity.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>
              <a:uFillTx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9FFFE9-D213-4FFB-88C6-9AC6F2DE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69" y="2799856"/>
            <a:ext cx="729841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To find the final velocity, use the Pythagorean Theorem.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763EFE-BBA8-4694-90F7-067332DB125C}"/>
                  </a:ext>
                </a:extLst>
              </p:cNvPr>
              <p:cNvSpPr txBox="1"/>
              <p:nvPr/>
            </p:nvSpPr>
            <p:spPr>
              <a:xfrm>
                <a:off x="3351165" y="5568557"/>
                <a:ext cx="3166310" cy="84388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brk m:alnAt="63"/>
                                </m:r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box>
                                <m:box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  <m:box>
                                <m:box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763EFE-BBA8-4694-90F7-067332DB1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165" y="5568557"/>
                <a:ext cx="3166310" cy="843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80086F-B93B-44CB-9355-DD93F8E6B163}"/>
                  </a:ext>
                </a:extLst>
              </p:cNvPr>
              <p:cNvSpPr txBox="1"/>
              <p:nvPr/>
            </p:nvSpPr>
            <p:spPr>
              <a:xfrm>
                <a:off x="3995857" y="3201898"/>
                <a:ext cx="1876926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80086F-B93B-44CB-9355-DD93F8E6B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857" y="3201898"/>
                <a:ext cx="187692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705" name="Group 4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8162412"/>
              </p:ext>
            </p:extLst>
          </p:nvPr>
        </p:nvGraphicFramePr>
        <p:xfrm>
          <a:off x="515741" y="1378806"/>
          <a:ext cx="8201025" cy="1103313"/>
        </p:xfrm>
        <a:graphic>
          <a:graphicData uri="http://schemas.openxmlformats.org/drawingml/2006/table">
            <a:tbl>
              <a:tblPr/>
              <a:tblGrid>
                <a:gridCol w="1366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ox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 m/s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377D8301-A020-4A1A-8694-45496F2C1316}"/>
              </a:ext>
            </a:extLst>
          </p:cNvPr>
          <p:cNvSpPr/>
          <p:nvPr/>
        </p:nvSpPr>
        <p:spPr bwMode="auto">
          <a:xfrm rot="5400000">
            <a:off x="4722419" y="3908345"/>
            <a:ext cx="514292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1E5EDD-9CEF-46C2-B932-108E17994EB9}"/>
                  </a:ext>
                </a:extLst>
              </p:cNvPr>
              <p:cNvSpPr txBox="1"/>
              <p:nvPr/>
            </p:nvSpPr>
            <p:spPr>
              <a:xfrm>
                <a:off x="7230097" y="5812312"/>
                <a:ext cx="1699520" cy="49962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39</m:t>
                      </m:r>
                      <m:box>
                        <m:boxPr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en-US" sz="2400" dirty="0">
                  <a:uFillTx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1E5EDD-9CEF-46C2-B932-108E1799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97" y="5812312"/>
                <a:ext cx="1699520" cy="499624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AB130F9-6B7C-43B6-93D1-2E915B7D4355}"/>
              </a:ext>
            </a:extLst>
          </p:cNvPr>
          <p:cNvGrpSpPr/>
          <p:nvPr/>
        </p:nvGrpSpPr>
        <p:grpSpPr>
          <a:xfrm>
            <a:off x="876306" y="3167007"/>
            <a:ext cx="2738438" cy="2278050"/>
            <a:chOff x="876306" y="3167007"/>
            <a:chExt cx="2738438" cy="2278050"/>
          </a:xfrm>
        </p:grpSpPr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48A96641-780D-4562-9810-CE8E3AA52FC3}"/>
                </a:ext>
              </a:extLst>
            </p:cNvPr>
            <p:cNvGrpSpPr/>
            <p:nvPr/>
          </p:nvGrpSpPr>
          <p:grpSpPr>
            <a:xfrm>
              <a:off x="876306" y="3167007"/>
              <a:ext cx="2738438" cy="2228850"/>
              <a:chOff x="1774" y="2104"/>
              <a:chExt cx="1725" cy="1404"/>
            </a:xfrm>
          </p:grpSpPr>
          <p:sp>
            <p:nvSpPr>
              <p:cNvPr id="15" name="Line 3">
                <a:extLst>
                  <a:ext uri="{FF2B5EF4-FFF2-40B4-BE49-F238E27FC236}">
                    <a16:creationId xmlns:a16="http://schemas.microsoft.com/office/drawing/2014/main" id="{678D6175-276F-4D92-B796-14B2AA8D2D1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4140000" flipV="1">
                <a:off x="1774" y="2325"/>
                <a:ext cx="1404" cy="96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</p:spPr>
            <p:txBody>
              <a:bodyPr wrap="none"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id="16" name="Line 4">
                <a:extLst>
                  <a:ext uri="{FF2B5EF4-FFF2-40B4-BE49-F238E27FC236}">
                    <a16:creationId xmlns:a16="http://schemas.microsoft.com/office/drawing/2014/main" id="{CEBF0359-7B3C-482D-8CE1-A079DABB091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774" y="3288"/>
                <a:ext cx="140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</p:spPr>
            <p:txBody>
              <a:bodyPr wrap="none"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id="17" name="Line 5">
                <a:extLst>
                  <a:ext uri="{FF2B5EF4-FFF2-40B4-BE49-F238E27FC236}">
                    <a16:creationId xmlns:a16="http://schemas.microsoft.com/office/drawing/2014/main" id="{743B1B95-A4D7-4A84-A11E-9E5DE3E1FCA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178" y="2322"/>
                <a:ext cx="0" cy="96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</p:spPr>
            <p:txBody>
              <a:bodyPr wrap="none"/>
              <a:lstStyle/>
              <a:p>
                <a:endParaRPr lang="en-US"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9">
                    <a:extLst>
                      <a:ext uri="{FF2B5EF4-FFF2-40B4-BE49-F238E27FC236}">
                        <a16:creationId xmlns:a16="http://schemas.microsoft.com/office/drawing/2014/main" id="{E4E9DBA6-31A5-46F4-96EA-453032BFC4D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2942" y="2629"/>
                    <a:ext cx="864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dirty="0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en-US" b="0" i="1" dirty="0" smtClean="0"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box>
                            <m:box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altLang="en-US" dirty="0"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21" name="Text Box 9">
                    <a:extLst>
                      <a:ext uri="{FF2B5EF4-FFF2-40B4-BE49-F238E27FC236}">
                        <a16:creationId xmlns:a16="http://schemas.microsoft.com/office/drawing/2014/main" id="{E4E9DBA6-31A5-46F4-96EA-453032BFC4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2942" y="2629"/>
                    <a:ext cx="864" cy="25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38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9">
                  <a:extLst>
                    <a:ext uri="{FF2B5EF4-FFF2-40B4-BE49-F238E27FC236}">
                      <a16:creationId xmlns:a16="http://schemas.microsoft.com/office/drawing/2014/main" id="{0373DB42-8246-4076-8CD6-40A010FFA2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0063" y="5047384"/>
                  <a:ext cx="1199174" cy="3976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dirty="0" smtClean="0"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en-US" b="0" i="1" dirty="0" smtClean="0"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  <m:box>
                          <m:box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altLang="en-US" dirty="0">
                    <a:uFillTx/>
                  </a:endParaRPr>
                </a:p>
              </p:txBody>
            </p:sp>
          </mc:Choice>
          <mc:Fallback xmlns="">
            <p:sp>
              <p:nvSpPr>
                <p:cNvPr id="2" name="Text Box 9">
                  <a:extLst>
                    <a:ext uri="{FF2B5EF4-FFF2-40B4-BE49-F238E27FC236}">
                      <a16:creationId xmlns:a16="http://schemas.microsoft.com/office/drawing/2014/main" id="{0373DB42-8246-4076-8CD6-40A010FFA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70063" y="5047384"/>
                  <a:ext cx="1199174" cy="39767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Box 9">
                  <a:extLst>
                    <a:ext uri="{FF2B5EF4-FFF2-40B4-BE49-F238E27FC236}">
                      <a16:creationId xmlns:a16="http://schemas.microsoft.com/office/drawing/2014/main" id="{3908A9FA-0D22-4208-92A4-0587944DCC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100000">
                  <a:off x="1560284" y="3759048"/>
                  <a:ext cx="76687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b="0" i="1" dirty="0" smtClean="0">
                            <a:uFillTx/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altLang="en-US" dirty="0">
                    <a:uFillTx/>
                  </a:endParaRPr>
                </a:p>
              </p:txBody>
            </p:sp>
          </mc:Choice>
          <mc:Fallback xmlns="">
            <p:sp>
              <p:nvSpPr>
                <p:cNvPr id="3" name="Text Box 9">
                  <a:extLst>
                    <a:ext uri="{FF2B5EF4-FFF2-40B4-BE49-F238E27FC236}">
                      <a16:creationId xmlns:a16="http://schemas.microsoft.com/office/drawing/2014/main" id="{3908A9FA-0D22-4208-92A4-0587944DC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00000">
                  <a:off x="1560284" y="3759048"/>
                  <a:ext cx="76687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222841-DCD0-4D91-BEDD-ED23B7201CF8}"/>
                  </a:ext>
                </a:extLst>
              </p:cNvPr>
              <p:cNvSpPr txBox="1"/>
              <p:nvPr/>
            </p:nvSpPr>
            <p:spPr>
              <a:xfrm>
                <a:off x="3995857" y="4381113"/>
                <a:ext cx="2129775" cy="49827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222841-DCD0-4D91-BEDD-ED23B7201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857" y="4381113"/>
                <a:ext cx="2129775" cy="498278"/>
              </a:xfrm>
              <a:prstGeom prst="rect">
                <a:avLst/>
              </a:prstGeom>
              <a:blipFill>
                <a:blip r:embed="rId8"/>
                <a:stretch>
                  <a:fillRect b="-481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Right 28">
            <a:extLst>
              <a:ext uri="{FF2B5EF4-FFF2-40B4-BE49-F238E27FC236}">
                <a16:creationId xmlns:a16="http://schemas.microsoft.com/office/drawing/2014/main" id="{03A3138D-9222-42C4-84FB-E3059EB48EA1}"/>
              </a:ext>
            </a:extLst>
          </p:cNvPr>
          <p:cNvSpPr/>
          <p:nvPr/>
        </p:nvSpPr>
        <p:spPr bwMode="auto">
          <a:xfrm rot="5400000">
            <a:off x="4722419" y="5103589"/>
            <a:ext cx="514292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790ED8B-3A12-4666-98DD-05FA7872C75F}"/>
              </a:ext>
            </a:extLst>
          </p:cNvPr>
          <p:cNvSpPr/>
          <p:nvPr/>
        </p:nvSpPr>
        <p:spPr bwMode="auto">
          <a:xfrm>
            <a:off x="6616640" y="5946184"/>
            <a:ext cx="514292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6" grpId="0" uiExpand="1" build="p"/>
      <p:bldP spid="9" grpId="0" animBg="1"/>
      <p:bldP spid="11" grpId="0" animBg="1"/>
      <p:bldP spid="12" grpId="0" animBg="1"/>
      <p:bldP spid="13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uFillTx/>
              </a:rPr>
              <a:t>A Projectile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uFillTx/>
              </a:rPr>
              <a:t>What is a projectile?</a:t>
            </a:r>
          </a:p>
          <a:p>
            <a:pPr lvl="1" eaLnBrk="1" hangingPunct="1"/>
            <a:r>
              <a:rPr lang="en-US" altLang="en-US" dirty="0">
                <a:uFillTx/>
              </a:rPr>
              <a:t>A projectile is any object that is acted upon by gravity alone.</a:t>
            </a:r>
          </a:p>
          <a:p>
            <a:pPr lvl="1" eaLnBrk="1" hangingPunct="1"/>
            <a:r>
              <a:rPr lang="en-US" altLang="en-US" dirty="0">
                <a:uFillTx/>
              </a:rPr>
              <a:t>Note that gravity acts in the negative y-direction.</a:t>
            </a:r>
          </a:p>
          <a:p>
            <a:pPr lvl="1" eaLnBrk="1" hangingPunct="1"/>
            <a:r>
              <a:rPr lang="en-US" altLang="en-US" dirty="0">
                <a:uFillTx/>
              </a:rPr>
              <a:t>Air resistance is ignored in projectile motion unless explicitly stated.</a:t>
            </a:r>
          </a:p>
          <a:p>
            <a:pPr lvl="1" eaLnBrk="1" hangingPunct="1"/>
            <a:r>
              <a:rPr lang="en-US" altLang="en-US" dirty="0">
                <a:uFillTx/>
              </a:rPr>
              <a:t>The path of a projectile is parabolic in nature.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7524427" y="6183048"/>
            <a:ext cx="1584984" cy="66393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5923" y="408873"/>
            <a:ext cx="798985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z="2000" dirty="0"/>
              <a:t>The figure below shows a pirate ship 560 m from a fort defending the harbor entrance of an island. A defense cannon, located at sea level, fires balls at initial speed </a:t>
            </a:r>
            <a:r>
              <a:rPr lang="en-US" altLang="en-US" sz="2000" i="1" dirty="0"/>
              <a:t>v</a:t>
            </a:r>
            <a:r>
              <a:rPr lang="en-US" altLang="en-US" sz="2000" baseline="-30000" dirty="0"/>
              <a:t>0</a:t>
            </a:r>
            <a:r>
              <a:rPr lang="en-US" altLang="en-US" sz="2000" dirty="0"/>
              <a:t> = 82 m/s.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what angle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kumimoji="0" lang="en-US" altLang="en-US" sz="1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from the horizontal must a ball be fired to hit the ship?</a:t>
            </a:r>
          </a:p>
        </p:txBody>
      </p:sp>
      <p:pic>
        <p:nvPicPr>
          <p:cNvPr id="1026" name="Picture 2" descr="https://www.webassign.net/ebooks/hrw7/art/common/pixe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62" y="2245277"/>
            <a:ext cx="95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16" y="4962525"/>
            <a:ext cx="1584984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6038985" y="6209969"/>
            <a:ext cx="1584984" cy="663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4517640" y="6209969"/>
            <a:ext cx="1584984" cy="663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2994961" y="6211293"/>
            <a:ext cx="1584984" cy="663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1509391" y="6212618"/>
            <a:ext cx="1584984" cy="663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71116" y="6213115"/>
            <a:ext cx="1584984" cy="663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50" y="4391025"/>
            <a:ext cx="2476500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3" r="36825"/>
          <a:stretch/>
        </p:blipFill>
        <p:spPr>
          <a:xfrm rot="19992868">
            <a:off x="1390299" y="5793649"/>
            <a:ext cx="449626" cy="367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18631" y="5712467"/>
            <a:ext cx="91034" cy="91440"/>
          </a:xfrm>
          <a:prstGeom prst="rect">
            <a:avLst/>
          </a:prstGeom>
        </p:spPr>
      </p:pic>
      <p:graphicFrame>
        <p:nvGraphicFramePr>
          <p:cNvPr id="16" name="Group 34">
            <a:extLst>
              <a:ext uri="{FF2B5EF4-FFF2-40B4-BE49-F238E27FC236}">
                <a16:creationId xmlns:a16="http://schemas.microsoft.com/office/drawing/2014/main" id="{5D95CBD5-25E3-490E-B5E6-C5DAFAB8A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022550"/>
              </p:ext>
            </p:extLst>
          </p:nvPr>
        </p:nvGraphicFramePr>
        <p:xfrm>
          <a:off x="586589" y="2165675"/>
          <a:ext cx="7986712" cy="1039812"/>
        </p:xfrm>
        <a:graphic>
          <a:graphicData uri="http://schemas.openxmlformats.org/drawingml/2006/table">
            <a:tbl>
              <a:tblPr/>
              <a:tblGrid>
                <a:gridCol w="15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l-GR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θ</a:t>
                      </a:r>
                      <a:r>
                        <a:rPr kumimoji="0" lang="en-US" alt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 m/s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5">
                <a:extLst>
                  <a:ext uri="{FF2B5EF4-FFF2-40B4-BE49-F238E27FC236}">
                    <a16:creationId xmlns:a16="http://schemas.microsoft.com/office/drawing/2014/main" id="{03D5A501-9C4C-4EBB-A39F-C0B0C03CC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0534" y="3745290"/>
                <a:ext cx="2974212" cy="1569660"/>
              </a:xfrm>
              <a:prstGeom prst="rect">
                <a:avLst/>
              </a:prstGeom>
              <a:solidFill>
                <a:srgbClr val="FFFF99"/>
              </a:solid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𝑜𝑥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+½ </m:t>
                    </m:r>
                    <m:sSub>
                      <m:sSub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i="1" baseline="30000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𝑜𝑦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−½ 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i="1" baseline="30000" dirty="0"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(3)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𝑜𝑥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uFillTx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(4)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uFillTx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sz="2400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35">
                <a:extLst>
                  <a:ext uri="{FF2B5EF4-FFF2-40B4-BE49-F238E27FC236}">
                    <a16:creationId xmlns:a16="http://schemas.microsoft.com/office/drawing/2014/main" id="{03D5A501-9C4C-4EBB-A39F-C0B0C03CC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0534" y="3745290"/>
                <a:ext cx="2974212" cy="1569660"/>
              </a:xfrm>
              <a:prstGeom prst="rect">
                <a:avLst/>
              </a:prstGeom>
              <a:blipFill>
                <a:blip r:embed="rId10"/>
                <a:stretch>
                  <a:fillRect l="-2857" t="-2692" b="-7308"/>
                </a:stretch>
              </a:blip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nri-cannon">
            <a:hlinkClick r:id="" action="ppaction://media"/>
            <a:extLst>
              <a:ext uri="{FF2B5EF4-FFF2-40B4-BE49-F238E27FC236}">
                <a16:creationId xmlns:a16="http://schemas.microsoft.com/office/drawing/2014/main" id="{71C11B9A-205E-42EB-B43A-15BC90EEE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6078" y="6468464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47 L 0.19306 -0.20023 C 0.23386 -0.24537 0.29427 -0.26921 0.35747 -0.26921 C 0.42934 -0.26921 0.48715 -0.24537 0.52778 -0.20023 L 0.72153 0.00047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6" y="-1349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7524427" y="6183048"/>
            <a:ext cx="1584984" cy="663935"/>
          </a:xfrm>
          <a:prstGeom prst="rect">
            <a:avLst/>
          </a:prstGeom>
        </p:spPr>
      </p:pic>
      <p:pic>
        <p:nvPicPr>
          <p:cNvPr id="1026" name="Picture 2" descr="https://www.webassign.net/ebooks/hrw7/art/common/pix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62" y="2245277"/>
            <a:ext cx="95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16" y="4962525"/>
            <a:ext cx="1584984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6038985" y="6209969"/>
            <a:ext cx="1584984" cy="663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4475747" y="6209969"/>
            <a:ext cx="1626877" cy="663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2994961" y="6211293"/>
            <a:ext cx="1584984" cy="663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1509391" y="6212618"/>
            <a:ext cx="1584984" cy="663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71116" y="6213115"/>
            <a:ext cx="1584984" cy="663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50" y="4391025"/>
            <a:ext cx="2476500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3" r="36825"/>
          <a:stretch/>
        </p:blipFill>
        <p:spPr>
          <a:xfrm rot="19992868">
            <a:off x="1390299" y="5793649"/>
            <a:ext cx="449626" cy="367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18631" y="5712467"/>
            <a:ext cx="91034" cy="91440"/>
          </a:xfrm>
          <a:prstGeom prst="rect">
            <a:avLst/>
          </a:prstGeom>
        </p:spPr>
      </p:pic>
      <p:graphicFrame>
        <p:nvGraphicFramePr>
          <p:cNvPr id="16" name="Group 34">
            <a:extLst>
              <a:ext uri="{FF2B5EF4-FFF2-40B4-BE49-F238E27FC236}">
                <a16:creationId xmlns:a16="http://schemas.microsoft.com/office/drawing/2014/main" id="{5D95CBD5-25E3-490E-B5E6-C5DAFAB8A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593215"/>
              </p:ext>
            </p:extLst>
          </p:nvPr>
        </p:nvGraphicFramePr>
        <p:xfrm>
          <a:off x="578644" y="309122"/>
          <a:ext cx="7986712" cy="1039812"/>
        </p:xfrm>
        <a:graphic>
          <a:graphicData uri="http://schemas.openxmlformats.org/drawingml/2006/table">
            <a:tbl>
              <a:tblPr/>
              <a:tblGrid>
                <a:gridCol w="15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l-GR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θ</a:t>
                      </a:r>
                      <a:r>
                        <a:rPr kumimoji="0" lang="en-US" alt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 m/s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5">
                <a:extLst>
                  <a:ext uri="{FF2B5EF4-FFF2-40B4-BE49-F238E27FC236}">
                    <a16:creationId xmlns:a16="http://schemas.microsoft.com/office/drawing/2014/main" id="{03D5A501-9C4C-4EBB-A39F-C0B0C03CC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1144" y="1508072"/>
                <a:ext cx="2974212" cy="1569660"/>
              </a:xfrm>
              <a:prstGeom prst="rect">
                <a:avLst/>
              </a:prstGeom>
              <a:solidFill>
                <a:srgbClr val="FFFF99"/>
              </a:solid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𝑜𝑥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+½ </m:t>
                    </m:r>
                    <m:sSub>
                      <m:sSub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400" b="0" i="1" dirty="0" smtClean="0"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i="1" baseline="30000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𝑜𝑦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−½ 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i="1" baseline="30000" dirty="0"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(3)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𝑜𝑥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uFillTx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(4)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uFillTx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sz="2400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35">
                <a:extLst>
                  <a:ext uri="{FF2B5EF4-FFF2-40B4-BE49-F238E27FC236}">
                    <a16:creationId xmlns:a16="http://schemas.microsoft.com/office/drawing/2014/main" id="{03D5A501-9C4C-4EBB-A39F-C0B0C03CC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1144" y="1508072"/>
                <a:ext cx="2974212" cy="1569660"/>
              </a:xfrm>
              <a:prstGeom prst="rect">
                <a:avLst/>
              </a:prstGeom>
              <a:blipFill>
                <a:blip r:embed="rId8"/>
                <a:stretch>
                  <a:fillRect l="-2857" t="-2692" b="-7308"/>
                </a:stretch>
              </a:blip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41BA0C-1E9D-485C-A0A4-CF344C3CEFE9}"/>
              </a:ext>
            </a:extLst>
          </p:cNvPr>
          <p:cNvCxnSpPr/>
          <p:nvPr/>
        </p:nvCxnSpPr>
        <p:spPr bwMode="auto">
          <a:xfrm flipV="1">
            <a:off x="1809665" y="4637627"/>
            <a:ext cx="1362297" cy="1074436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B1E42-A2BF-42ED-804A-B5AA70C45EC0}"/>
                  </a:ext>
                </a:extLst>
              </p:cNvPr>
              <p:cNvSpPr txBox="1"/>
              <p:nvPr/>
            </p:nvSpPr>
            <p:spPr>
              <a:xfrm rot="19309920">
                <a:off x="1678285" y="4763105"/>
                <a:ext cx="1487478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82 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B1E42-A2BF-42ED-804A-B5AA70C45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09920">
                <a:off x="1678285" y="4763105"/>
                <a:ext cx="14874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A16CC5-6546-41C9-A371-047ECC98DF98}"/>
              </a:ext>
            </a:extLst>
          </p:cNvPr>
          <p:cNvCxnSpPr/>
          <p:nvPr/>
        </p:nvCxnSpPr>
        <p:spPr bwMode="auto">
          <a:xfrm>
            <a:off x="1809665" y="5712063"/>
            <a:ext cx="1362297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ash"/>
            <a:round/>
            <a:headEnd type="none" w="sm" len="sm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CDE0F1-E389-4A5F-8F2C-EB288ACE6639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631262" y="5183235"/>
            <a:ext cx="1060704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ash"/>
            <a:round/>
            <a:headEnd type="none" w="sm" len="sm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236946-DB74-4E68-8F07-88E05C7E859A}"/>
                  </a:ext>
                </a:extLst>
              </p:cNvPr>
              <p:cNvSpPr txBox="1"/>
              <p:nvPr/>
            </p:nvSpPr>
            <p:spPr>
              <a:xfrm>
                <a:off x="1855458" y="5694222"/>
                <a:ext cx="15849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smtClean="0">
                          <a:uFillTx/>
                          <a:latin typeface="Cambria Math" panose="02040503050406030204" pitchFamily="18" charset="0"/>
                        </a:rPr>
                        <m:t>𝑜𝑥</m:t>
                      </m:r>
                      <m:r>
                        <a:rPr lang="en-US" altLang="en-US" sz="18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800" i="0" dirty="0" smtClean="0">
                              <a:uFillTx/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236946-DB74-4E68-8F07-88E05C7E8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58" y="5694222"/>
                <a:ext cx="15849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768B40-493B-4B21-85AB-7613E225708B}"/>
                  </a:ext>
                </a:extLst>
              </p:cNvPr>
              <p:cNvSpPr txBox="1"/>
              <p:nvPr/>
            </p:nvSpPr>
            <p:spPr>
              <a:xfrm>
                <a:off x="3196204" y="4988887"/>
                <a:ext cx="15849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8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800" i="0" dirty="0" smtClean="0">
                              <a:uFillTx/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768B40-493B-4B21-85AB-7613E2257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204" y="4988887"/>
                <a:ext cx="1584984" cy="369332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EAD828F3-A88A-4EBC-97BE-8D6FCF5A930C}"/>
              </a:ext>
            </a:extLst>
          </p:cNvPr>
          <p:cNvSpPr/>
          <p:nvPr/>
        </p:nvSpPr>
        <p:spPr bwMode="auto">
          <a:xfrm>
            <a:off x="7239446" y="1557543"/>
            <a:ext cx="1230786" cy="389385"/>
          </a:xfrm>
          <a:prstGeom prst="rect">
            <a:avLst/>
          </a:prstGeom>
          <a:solidFill>
            <a:srgbClr val="FFFF99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DF6293-60E5-4977-9F4B-5392EA94F594}"/>
              </a:ext>
            </a:extLst>
          </p:cNvPr>
          <p:cNvSpPr txBox="1"/>
          <p:nvPr/>
        </p:nvSpPr>
        <p:spPr>
          <a:xfrm flipH="1">
            <a:off x="2138806" y="5367506"/>
            <a:ext cx="79252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l-GR" i="1" dirty="0"/>
              <a:t>θ</a:t>
            </a:r>
            <a:r>
              <a:rPr lang="en-US" i="1" baseline="-25000" dirty="0"/>
              <a:t>o</a:t>
            </a:r>
            <a:r>
              <a:rPr lang="en-US" dirty="0"/>
              <a:t> = 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1CF77B-296C-4DEC-ADA4-9C906AF6016E}"/>
              </a:ext>
            </a:extLst>
          </p:cNvPr>
          <p:cNvCxnSpPr/>
          <p:nvPr/>
        </p:nvCxnSpPr>
        <p:spPr bwMode="auto">
          <a:xfrm>
            <a:off x="1718631" y="6588930"/>
            <a:ext cx="6677224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1CF8CB-E82D-4056-B7E8-68255271778C}"/>
              </a:ext>
            </a:extLst>
          </p:cNvPr>
          <p:cNvSpPr txBox="1"/>
          <p:nvPr/>
        </p:nvSpPr>
        <p:spPr>
          <a:xfrm>
            <a:off x="4307408" y="6386087"/>
            <a:ext cx="887162" cy="369332"/>
          </a:xfrm>
          <a:prstGeom prst="rect">
            <a:avLst/>
          </a:prstGeom>
          <a:solidFill>
            <a:srgbClr val="BA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560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62E5FEAE-3DBE-4698-AB16-3BD9997928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75" y="1537124"/>
                <a:ext cx="5234831" cy="257220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u="sng" dirty="0"/>
                  <a:t>Assumptions that can be made:</a:t>
                </a:r>
              </a:p>
              <a:p>
                <a:pPr marL="857250" lvl="1" indent="-457200" eaLnBrk="1" hangingPunct="1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en-US" sz="2000" dirty="0"/>
                  <a:t>The acceleration in the horizontal direction is zero, which simplifies equation (1).</a:t>
                </a:r>
              </a:p>
              <a:p>
                <a:pPr marL="857250" lvl="1" indent="-457200" eaLnBrk="1" hangingPunct="1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en-US" sz="2000" dirty="0"/>
                  <a:t>Since the cannonball lands at the same height from which it was launched,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dirty="0"/>
                  <a:t> in equation (2).</a:t>
                </a:r>
              </a:p>
            </p:txBody>
          </p:sp>
        </mc:Choice>
        <mc:Fallback xmlns=""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62E5FEAE-3DBE-4698-AB16-3BD999792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075" y="1537124"/>
                <a:ext cx="5234831" cy="2572206"/>
              </a:xfrm>
              <a:prstGeom prst="rect">
                <a:avLst/>
              </a:prstGeom>
              <a:blipFill>
                <a:blip r:embed="rId12"/>
                <a:stretch>
                  <a:fillRect l="-1630" t="-30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3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23" grpId="0"/>
      <p:bldP spid="24" grpId="0"/>
      <p:bldP spid="22" grpId="0" animBg="1"/>
      <p:bldP spid="25" grpId="0"/>
      <p:bldP spid="28" grpId="0" animBg="1"/>
      <p:bldP spid="3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7524427" y="6183048"/>
            <a:ext cx="1584984" cy="663935"/>
          </a:xfrm>
          <a:prstGeom prst="rect">
            <a:avLst/>
          </a:prstGeom>
        </p:spPr>
      </p:pic>
      <p:pic>
        <p:nvPicPr>
          <p:cNvPr id="1026" name="Picture 2" descr="https://www.webassign.net/ebooks/hrw7/art/common/pix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33" y="2586532"/>
            <a:ext cx="95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16" y="4962525"/>
            <a:ext cx="1584984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6038985" y="6209969"/>
            <a:ext cx="1584984" cy="663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4475747" y="6209969"/>
            <a:ext cx="1626877" cy="663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2994961" y="6211293"/>
            <a:ext cx="1584984" cy="663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1509391" y="6212618"/>
            <a:ext cx="1584984" cy="663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71116" y="6213115"/>
            <a:ext cx="1584984" cy="663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50" y="4391025"/>
            <a:ext cx="2476500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3" r="36825"/>
          <a:stretch/>
        </p:blipFill>
        <p:spPr>
          <a:xfrm rot="19992868">
            <a:off x="1390299" y="5793649"/>
            <a:ext cx="449626" cy="367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18631" y="5712467"/>
            <a:ext cx="91034" cy="91440"/>
          </a:xfrm>
          <a:prstGeom prst="rect">
            <a:avLst/>
          </a:prstGeom>
        </p:spPr>
      </p:pic>
      <p:graphicFrame>
        <p:nvGraphicFramePr>
          <p:cNvPr id="16" name="Group 34">
            <a:extLst>
              <a:ext uri="{FF2B5EF4-FFF2-40B4-BE49-F238E27FC236}">
                <a16:creationId xmlns:a16="http://schemas.microsoft.com/office/drawing/2014/main" id="{5D95CBD5-25E3-490E-B5E6-C5DAFAB8A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018116"/>
              </p:ext>
            </p:extLst>
          </p:nvPr>
        </p:nvGraphicFramePr>
        <p:xfrm>
          <a:off x="578644" y="309122"/>
          <a:ext cx="7986712" cy="1039812"/>
        </p:xfrm>
        <a:graphic>
          <a:graphicData uri="http://schemas.openxmlformats.org/drawingml/2006/table">
            <a:tbl>
              <a:tblPr/>
              <a:tblGrid>
                <a:gridCol w="15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l-GR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θ</a:t>
                      </a:r>
                      <a:r>
                        <a:rPr kumimoji="0" lang="en-US" alt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 m/s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5">
                <a:extLst>
                  <a:ext uri="{FF2B5EF4-FFF2-40B4-BE49-F238E27FC236}">
                    <a16:creationId xmlns:a16="http://schemas.microsoft.com/office/drawing/2014/main" id="{03D5A501-9C4C-4EBB-A39F-C0B0C03CC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1144" y="1508072"/>
                <a:ext cx="2848793" cy="1569660"/>
              </a:xfrm>
              <a:prstGeom prst="rect">
                <a:avLst/>
              </a:prstGeom>
              <a:solidFill>
                <a:srgbClr val="FFFF99"/>
              </a:solid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𝑜𝑥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en-US" sz="2400" i="1" baseline="30000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𝑜𝑦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−½ 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altLang="en-US" sz="2400" i="1" baseline="30000" dirty="0" smtClean="0"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400" i="1" baseline="30000" dirty="0"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(3)</a:t>
                </a:r>
                <a:r>
                  <a:rPr lang="en-US" altLang="en-US" sz="2400" i="1" dirty="0">
                    <a:uFillTx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𝑜𝑥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uFillTx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sz="2400" i="1" dirty="0">
                  <a:uFillTx/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uFillTx/>
                    <a:latin typeface="Times New Roman" panose="02020603050405020304" pitchFamily="18" charset="0"/>
                  </a:rPr>
                  <a:t>(4)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b="0" i="1" baseline="-25000" dirty="0" smtClean="0"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uFillTx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sz="2400" i="1" dirty="0" smtClean="0"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sz="2400" dirty="0"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35">
                <a:extLst>
                  <a:ext uri="{FF2B5EF4-FFF2-40B4-BE49-F238E27FC236}">
                    <a16:creationId xmlns:a16="http://schemas.microsoft.com/office/drawing/2014/main" id="{03D5A501-9C4C-4EBB-A39F-C0B0C03CC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1144" y="1508072"/>
                <a:ext cx="2848793" cy="1569660"/>
              </a:xfrm>
              <a:prstGeom prst="rect">
                <a:avLst/>
              </a:prstGeom>
              <a:blipFill>
                <a:blip r:embed="rId8"/>
                <a:stretch>
                  <a:fillRect l="-2979" t="-2692" b="-7308"/>
                </a:stretch>
              </a:blipFill>
              <a:ln w="12700" cap="sq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41BA0C-1E9D-485C-A0A4-CF344C3CEFE9}"/>
              </a:ext>
            </a:extLst>
          </p:cNvPr>
          <p:cNvCxnSpPr/>
          <p:nvPr/>
        </p:nvCxnSpPr>
        <p:spPr bwMode="auto">
          <a:xfrm flipV="1">
            <a:off x="1809665" y="4637627"/>
            <a:ext cx="1362297" cy="1074436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B1E42-A2BF-42ED-804A-B5AA70C45EC0}"/>
                  </a:ext>
                </a:extLst>
              </p:cNvPr>
              <p:cNvSpPr txBox="1"/>
              <p:nvPr/>
            </p:nvSpPr>
            <p:spPr>
              <a:xfrm rot="19309920">
                <a:off x="1678285" y="4763105"/>
                <a:ext cx="1487478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82 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B1E42-A2BF-42ED-804A-B5AA70C45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09920">
                <a:off x="1678285" y="4763105"/>
                <a:ext cx="14874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A16CC5-6546-41C9-A371-047ECC98DF98}"/>
              </a:ext>
            </a:extLst>
          </p:cNvPr>
          <p:cNvCxnSpPr/>
          <p:nvPr/>
        </p:nvCxnSpPr>
        <p:spPr bwMode="auto">
          <a:xfrm>
            <a:off x="1809665" y="5712063"/>
            <a:ext cx="1362297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ash"/>
            <a:round/>
            <a:headEnd type="none" w="sm" len="sm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CDE0F1-E389-4A5F-8F2C-EB288ACE6639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631262" y="5183235"/>
            <a:ext cx="1060704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ash"/>
            <a:round/>
            <a:headEnd type="none" w="sm" len="sm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236946-DB74-4E68-8F07-88E05C7E859A}"/>
                  </a:ext>
                </a:extLst>
              </p:cNvPr>
              <p:cNvSpPr txBox="1"/>
              <p:nvPr/>
            </p:nvSpPr>
            <p:spPr>
              <a:xfrm>
                <a:off x="1855458" y="5694222"/>
                <a:ext cx="15849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smtClean="0">
                          <a:uFillTx/>
                          <a:latin typeface="Cambria Math" panose="02040503050406030204" pitchFamily="18" charset="0"/>
                        </a:rPr>
                        <m:t>𝑜𝑥</m:t>
                      </m:r>
                      <m:r>
                        <a:rPr lang="en-US" altLang="en-US" sz="18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800" i="0" dirty="0" smtClean="0">
                              <a:uFillTx/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236946-DB74-4E68-8F07-88E05C7E8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58" y="5694222"/>
                <a:ext cx="15849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768B40-493B-4B21-85AB-7613E225708B}"/>
                  </a:ext>
                </a:extLst>
              </p:cNvPr>
              <p:cNvSpPr txBox="1"/>
              <p:nvPr/>
            </p:nvSpPr>
            <p:spPr>
              <a:xfrm>
                <a:off x="3196204" y="4988887"/>
                <a:ext cx="15849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8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800" i="0" dirty="0" smtClean="0">
                              <a:uFillTx/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768B40-493B-4B21-85AB-7613E2257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204" y="4988887"/>
                <a:ext cx="1584984" cy="369332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3DF6293-60E5-4977-9F4B-5392EA94F594}"/>
              </a:ext>
            </a:extLst>
          </p:cNvPr>
          <p:cNvSpPr txBox="1"/>
          <p:nvPr/>
        </p:nvSpPr>
        <p:spPr>
          <a:xfrm flipH="1">
            <a:off x="2138806" y="5367506"/>
            <a:ext cx="79252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l-GR" i="1" dirty="0"/>
              <a:t>θ</a:t>
            </a:r>
            <a:r>
              <a:rPr lang="en-US" i="1" baseline="-25000" dirty="0"/>
              <a:t>o</a:t>
            </a:r>
            <a:r>
              <a:rPr lang="en-US" dirty="0"/>
              <a:t> = 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1CF77B-296C-4DEC-ADA4-9C906AF6016E}"/>
              </a:ext>
            </a:extLst>
          </p:cNvPr>
          <p:cNvCxnSpPr/>
          <p:nvPr/>
        </p:nvCxnSpPr>
        <p:spPr bwMode="auto">
          <a:xfrm>
            <a:off x="1718631" y="6588930"/>
            <a:ext cx="6677224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1CF8CB-E82D-4056-B7E8-68255271778C}"/>
              </a:ext>
            </a:extLst>
          </p:cNvPr>
          <p:cNvSpPr txBox="1"/>
          <p:nvPr/>
        </p:nvSpPr>
        <p:spPr>
          <a:xfrm>
            <a:off x="4307408" y="6386087"/>
            <a:ext cx="887162" cy="369332"/>
          </a:xfrm>
          <a:prstGeom prst="rect">
            <a:avLst/>
          </a:prstGeom>
          <a:solidFill>
            <a:srgbClr val="BA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560 m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2E5FEAE-3DBE-4698-AB16-3BD99979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75" y="1895882"/>
            <a:ext cx="5234831" cy="26371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Substitute (3) into (1) to get: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Set (2) equal to zero and solve for t.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Substitute (4) into (2) to get: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8E4269-B5A3-45FC-BD89-B8274749F004}"/>
                  </a:ext>
                </a:extLst>
              </p:cNvPr>
              <p:cNvSpPr txBox="1"/>
              <p:nvPr/>
            </p:nvSpPr>
            <p:spPr>
              <a:xfrm>
                <a:off x="486826" y="3308720"/>
                <a:ext cx="2338548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½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baseline="30000" dirty="0" smtClean="0"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8E4269-B5A3-45FC-BD89-B8274749F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26" y="3308720"/>
                <a:ext cx="2338548" cy="461665"/>
              </a:xfrm>
              <a:prstGeom prst="rect">
                <a:avLst/>
              </a:prstGeom>
              <a:blipFill>
                <a:blip r:embed="rId12"/>
                <a:stretch>
                  <a:fillRect l="-519" b="-16667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Right 28">
            <a:extLst>
              <a:ext uri="{FF2B5EF4-FFF2-40B4-BE49-F238E27FC236}">
                <a16:creationId xmlns:a16="http://schemas.microsoft.com/office/drawing/2014/main" id="{FFC24102-9DD2-4F77-AD59-363AEDE08925}"/>
              </a:ext>
            </a:extLst>
          </p:cNvPr>
          <p:cNvSpPr/>
          <p:nvPr/>
        </p:nvSpPr>
        <p:spPr bwMode="auto">
          <a:xfrm>
            <a:off x="2909494" y="3463137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646497-179F-45F1-A5BB-7D6EEFE41E5C}"/>
                  </a:ext>
                </a:extLst>
              </p:cNvPr>
              <p:cNvSpPr txBox="1"/>
              <p:nvPr/>
            </p:nvSpPr>
            <p:spPr>
              <a:xfrm>
                <a:off x="3801912" y="3353519"/>
                <a:ext cx="2338548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i="1" baseline="-25000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 =−½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baseline="30000" dirty="0" smtClean="0"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646497-179F-45F1-A5BB-7D6EEFE41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12" y="3353519"/>
                <a:ext cx="2338548" cy="461665"/>
              </a:xfrm>
              <a:prstGeom prst="rect">
                <a:avLst/>
              </a:prstGeom>
              <a:blipFill>
                <a:blip r:embed="rId13"/>
                <a:stretch>
                  <a:fillRect b="-1410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Right 31">
            <a:extLst>
              <a:ext uri="{FF2B5EF4-FFF2-40B4-BE49-F238E27FC236}">
                <a16:creationId xmlns:a16="http://schemas.microsoft.com/office/drawing/2014/main" id="{8C5C3120-161C-4ACE-BCF7-109FC4DA4B4D}"/>
              </a:ext>
            </a:extLst>
          </p:cNvPr>
          <p:cNvSpPr/>
          <p:nvPr/>
        </p:nvSpPr>
        <p:spPr bwMode="auto">
          <a:xfrm>
            <a:off x="6232231" y="3483109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3EEEB4-AF76-4ED0-8C8C-F27B933FC8CA}"/>
                  </a:ext>
                </a:extLst>
              </p:cNvPr>
              <p:cNvSpPr txBox="1"/>
              <p:nvPr/>
            </p:nvSpPr>
            <p:spPr>
              <a:xfrm>
                <a:off x="7124649" y="3180616"/>
                <a:ext cx="1427017" cy="85100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400" b="0" i="1" baseline="-25000" dirty="0" smtClean="0">
                              <a:latin typeface="Cambria Math" panose="02040503050406030204" pitchFamily="18" charset="0"/>
                            </a:rPr>
                            <m:t>𝑜𝑦</m:t>
                          </m:r>
                        </m:num>
                        <m:den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3EEEB4-AF76-4ED0-8C8C-F27B933FC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649" y="3180616"/>
                <a:ext cx="1427017" cy="8510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A551A97-020E-4B0C-BF53-774B7CA7BA1C}"/>
                  </a:ext>
                </a:extLst>
              </p:cNvPr>
              <p:cNvSpPr txBox="1"/>
              <p:nvPr/>
            </p:nvSpPr>
            <p:spPr>
              <a:xfrm>
                <a:off x="765640" y="2312430"/>
                <a:ext cx="1330044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A551A97-020E-4B0C-BF53-774B7CA7B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40" y="2312430"/>
                <a:ext cx="133004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449D8C35-56B0-4CEF-B37C-9CF8D4DE5A01}"/>
              </a:ext>
            </a:extLst>
          </p:cNvPr>
          <p:cNvSpPr/>
          <p:nvPr/>
        </p:nvSpPr>
        <p:spPr bwMode="auto">
          <a:xfrm>
            <a:off x="2260057" y="2427321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B0749E-C668-438B-860C-642CC3146C25}"/>
                  </a:ext>
                </a:extLst>
              </p:cNvPr>
              <p:cNvSpPr txBox="1"/>
              <p:nvPr/>
            </p:nvSpPr>
            <p:spPr>
              <a:xfrm>
                <a:off x="3225076" y="2311132"/>
                <a:ext cx="2160439" cy="46166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B0749E-C668-438B-860C-642CC3146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076" y="2311132"/>
                <a:ext cx="216043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366FC6-52D0-41C1-AB23-6A4AA66281E1}"/>
                  </a:ext>
                </a:extLst>
              </p:cNvPr>
              <p:cNvSpPr txBox="1"/>
              <p:nvPr/>
            </p:nvSpPr>
            <p:spPr>
              <a:xfrm>
                <a:off x="4318576" y="3974213"/>
                <a:ext cx="2147851" cy="85414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𝑣𝑜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400" dirty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366FC6-52D0-41C1-AB23-6A4AA6628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576" y="3974213"/>
                <a:ext cx="2147851" cy="85414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02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23" grpId="0"/>
      <p:bldP spid="24" grpId="0"/>
      <p:bldP spid="25" grpId="0"/>
      <p:bldP spid="28" grpId="0" animBg="1"/>
      <p:bldP spid="30" grpId="0" uiExpand="1" build="p"/>
      <p:bldP spid="26" grpId="0" uiExpand="1" animBg="1"/>
      <p:bldP spid="29" grpId="0" uiExpand="1" animBg="1"/>
      <p:bldP spid="31" grpId="0" uiExpand="1" animBg="1"/>
      <p:bldP spid="32" grpId="0" uiExpand="1" animBg="1"/>
      <p:bldP spid="33" grpId="0" uiExpand="1" animBg="1"/>
      <p:bldP spid="34" grpId="0" uiExpand="1" animBg="1"/>
      <p:bldP spid="35" grpId="0" uiExpand="1" animBg="1"/>
      <p:bldP spid="36" grpId="0" uiExpand="1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7524427" y="6183048"/>
            <a:ext cx="1584984" cy="663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16" y="4962525"/>
            <a:ext cx="1584984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6038985" y="6209969"/>
            <a:ext cx="1584984" cy="663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4475747" y="6209969"/>
            <a:ext cx="1626877" cy="663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2994961" y="6211293"/>
            <a:ext cx="1584984" cy="663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1509391" y="6212618"/>
            <a:ext cx="1584984" cy="663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71116" y="6213115"/>
            <a:ext cx="1584984" cy="663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50" y="4391025"/>
            <a:ext cx="2476500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3" r="36825"/>
          <a:stretch/>
        </p:blipFill>
        <p:spPr>
          <a:xfrm rot="19992868">
            <a:off x="1390299" y="5793649"/>
            <a:ext cx="449626" cy="367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18631" y="5712467"/>
            <a:ext cx="91034" cy="91440"/>
          </a:xfrm>
          <a:prstGeom prst="rect">
            <a:avLst/>
          </a:prstGeom>
        </p:spPr>
      </p:pic>
      <p:graphicFrame>
        <p:nvGraphicFramePr>
          <p:cNvPr id="16" name="Group 34">
            <a:extLst>
              <a:ext uri="{FF2B5EF4-FFF2-40B4-BE49-F238E27FC236}">
                <a16:creationId xmlns:a16="http://schemas.microsoft.com/office/drawing/2014/main" id="{5D95CBD5-25E3-490E-B5E6-C5DAFAB8A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860028"/>
              </p:ext>
            </p:extLst>
          </p:nvPr>
        </p:nvGraphicFramePr>
        <p:xfrm>
          <a:off x="578644" y="309122"/>
          <a:ext cx="7986712" cy="1039812"/>
        </p:xfrm>
        <a:graphic>
          <a:graphicData uri="http://schemas.openxmlformats.org/drawingml/2006/table">
            <a:tbl>
              <a:tblPr/>
              <a:tblGrid>
                <a:gridCol w="15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l-GR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θ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 m/s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41BA0C-1E9D-485C-A0A4-CF344C3CEFE9}"/>
              </a:ext>
            </a:extLst>
          </p:cNvPr>
          <p:cNvCxnSpPr/>
          <p:nvPr/>
        </p:nvCxnSpPr>
        <p:spPr bwMode="auto">
          <a:xfrm flipV="1">
            <a:off x="1809665" y="4637627"/>
            <a:ext cx="1362297" cy="1074436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B1E42-A2BF-42ED-804A-B5AA70C45EC0}"/>
                  </a:ext>
                </a:extLst>
              </p:cNvPr>
              <p:cNvSpPr txBox="1"/>
              <p:nvPr/>
            </p:nvSpPr>
            <p:spPr>
              <a:xfrm rot="19309920">
                <a:off x="1678285" y="4763105"/>
                <a:ext cx="1487478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82 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B1E42-A2BF-42ED-804A-B5AA70C45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09920">
                <a:off x="1678285" y="4763105"/>
                <a:ext cx="148747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A16CC5-6546-41C9-A371-047ECC98DF98}"/>
              </a:ext>
            </a:extLst>
          </p:cNvPr>
          <p:cNvCxnSpPr/>
          <p:nvPr/>
        </p:nvCxnSpPr>
        <p:spPr bwMode="auto">
          <a:xfrm>
            <a:off x="1809665" y="5712063"/>
            <a:ext cx="1362297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ash"/>
            <a:round/>
            <a:headEnd type="none" w="sm" len="sm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CDE0F1-E389-4A5F-8F2C-EB288ACE6639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631262" y="5183235"/>
            <a:ext cx="1060704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ash"/>
            <a:round/>
            <a:headEnd type="none" w="sm" len="sm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236946-DB74-4E68-8F07-88E05C7E859A}"/>
                  </a:ext>
                </a:extLst>
              </p:cNvPr>
              <p:cNvSpPr txBox="1"/>
              <p:nvPr/>
            </p:nvSpPr>
            <p:spPr>
              <a:xfrm>
                <a:off x="1855458" y="5694222"/>
                <a:ext cx="15849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smtClean="0">
                          <a:uFillTx/>
                          <a:latin typeface="Cambria Math" panose="02040503050406030204" pitchFamily="18" charset="0"/>
                        </a:rPr>
                        <m:t>𝑜𝑥</m:t>
                      </m:r>
                      <m:r>
                        <a:rPr lang="en-US" altLang="en-US" sz="18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800" i="0" dirty="0" smtClean="0">
                              <a:uFillTx/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236946-DB74-4E68-8F07-88E05C7E8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58" y="5694222"/>
                <a:ext cx="158498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768B40-493B-4B21-85AB-7613E225708B}"/>
                  </a:ext>
                </a:extLst>
              </p:cNvPr>
              <p:cNvSpPr txBox="1"/>
              <p:nvPr/>
            </p:nvSpPr>
            <p:spPr>
              <a:xfrm>
                <a:off x="3196204" y="4988887"/>
                <a:ext cx="15849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b="0" i="1" baseline="-25000" dirty="0" smtClean="0"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8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 dirty="0" err="1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err="1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800" i="0" dirty="0" smtClean="0">
                              <a:uFillTx/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1800" i="1" dirty="0" smtClean="0"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768B40-493B-4B21-85AB-7613E2257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204" y="4988887"/>
                <a:ext cx="1584984" cy="369332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3DF6293-60E5-4977-9F4B-5392EA94F594}"/>
              </a:ext>
            </a:extLst>
          </p:cNvPr>
          <p:cNvSpPr txBox="1"/>
          <p:nvPr/>
        </p:nvSpPr>
        <p:spPr>
          <a:xfrm flipH="1">
            <a:off x="2138806" y="5367506"/>
            <a:ext cx="79252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l-GR" i="1" dirty="0"/>
              <a:t>θ</a:t>
            </a:r>
            <a:r>
              <a:rPr lang="en-US" i="1" baseline="-25000" dirty="0"/>
              <a:t>o</a:t>
            </a:r>
            <a:r>
              <a:rPr lang="en-US" dirty="0"/>
              <a:t> = 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1CF77B-296C-4DEC-ADA4-9C906AF6016E}"/>
              </a:ext>
            </a:extLst>
          </p:cNvPr>
          <p:cNvCxnSpPr/>
          <p:nvPr/>
        </p:nvCxnSpPr>
        <p:spPr bwMode="auto">
          <a:xfrm>
            <a:off x="1718631" y="6588930"/>
            <a:ext cx="6677224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1CF8CB-E82D-4056-B7E8-68255271778C}"/>
              </a:ext>
            </a:extLst>
          </p:cNvPr>
          <p:cNvSpPr txBox="1"/>
          <p:nvPr/>
        </p:nvSpPr>
        <p:spPr>
          <a:xfrm>
            <a:off x="4307408" y="6386087"/>
            <a:ext cx="887162" cy="369332"/>
          </a:xfrm>
          <a:prstGeom prst="rect">
            <a:avLst/>
          </a:prstGeom>
          <a:solidFill>
            <a:srgbClr val="BA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560 m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2E5FEAE-3DBE-4698-AB16-3BD99979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59" y="1451397"/>
            <a:ext cx="6203849" cy="29373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We now have two equations and two unknowns: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Substitute (6) into (5) for t: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4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4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Using the trig identity: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B0749E-C668-438B-860C-642CC3146C25}"/>
                  </a:ext>
                </a:extLst>
              </p:cNvPr>
              <p:cNvSpPr txBox="1"/>
              <p:nvPr/>
            </p:nvSpPr>
            <p:spPr>
              <a:xfrm>
                <a:off x="1039878" y="1866672"/>
                <a:ext cx="2747575" cy="46166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:r>
                  <a:rPr lang="en-US" altLang="en-US" sz="2400" b="0" dirty="0"/>
                  <a:t>(5)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B0749E-C668-438B-860C-642CC3146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78" y="1866672"/>
                <a:ext cx="2747575" cy="461665"/>
              </a:xfrm>
              <a:prstGeom prst="rect">
                <a:avLst/>
              </a:prstGeom>
              <a:blipFill>
                <a:blip r:embed="rId10"/>
                <a:stretch>
                  <a:fillRect l="-885" t="-7692" b="-2820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366FC6-52D0-41C1-AB23-6A4AA66281E1}"/>
                  </a:ext>
                </a:extLst>
              </p:cNvPr>
              <p:cNvSpPr txBox="1"/>
              <p:nvPr/>
            </p:nvSpPr>
            <p:spPr>
              <a:xfrm>
                <a:off x="5888912" y="1759464"/>
                <a:ext cx="2450066" cy="69147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:r>
                  <a:rPr lang="en-US" altLang="en-US" sz="2400" dirty="0"/>
                  <a:t>(6)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366FC6-52D0-41C1-AB23-6A4AA6628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12" y="1759464"/>
                <a:ext cx="2450066" cy="6914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9731E56-333C-4B6E-8D26-A4A394AB9084}"/>
                  </a:ext>
                </a:extLst>
              </p:cNvPr>
              <p:cNvSpPr txBox="1"/>
              <p:nvPr/>
            </p:nvSpPr>
            <p:spPr>
              <a:xfrm>
                <a:off x="1039878" y="2841183"/>
                <a:ext cx="3370635" cy="8541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400" dirty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9731E56-333C-4B6E-8D26-A4A394AB9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78" y="2841183"/>
                <a:ext cx="3370635" cy="8541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row: Right 38">
            <a:extLst>
              <a:ext uri="{FF2B5EF4-FFF2-40B4-BE49-F238E27FC236}">
                <a16:creationId xmlns:a16="http://schemas.microsoft.com/office/drawing/2014/main" id="{D7F70642-F532-486B-852D-EA1CE1F14C1A}"/>
              </a:ext>
            </a:extLst>
          </p:cNvPr>
          <p:cNvSpPr/>
          <p:nvPr/>
        </p:nvSpPr>
        <p:spPr bwMode="auto">
          <a:xfrm>
            <a:off x="4656919" y="3152314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253CE5-4524-4053-B88F-1D09D6DC9329}"/>
                  </a:ext>
                </a:extLst>
              </p:cNvPr>
              <p:cNvSpPr txBox="1"/>
              <p:nvPr/>
            </p:nvSpPr>
            <p:spPr>
              <a:xfrm>
                <a:off x="5558409" y="2845905"/>
                <a:ext cx="3266207" cy="89825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dirty="0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400" i="1" dirty="0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en-US" sz="2400" i="1" baseline="-25000" dirty="0" err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400" b="0" i="1" dirty="0" smtClean="0">
                              <a:uFillTx/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400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253CE5-4524-4053-B88F-1D09D6DC9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09" y="2845905"/>
                <a:ext cx="3266207" cy="8982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E7E1DD0-E753-4D03-8847-B5076478F655}"/>
                  </a:ext>
                </a:extLst>
              </p:cNvPr>
              <p:cNvSpPr txBox="1"/>
              <p:nvPr/>
            </p:nvSpPr>
            <p:spPr>
              <a:xfrm>
                <a:off x="3601959" y="3923780"/>
                <a:ext cx="3006947" cy="46166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400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E7E1DD0-E753-4D03-8847-B5076478F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959" y="3923780"/>
                <a:ext cx="3006947" cy="461665"/>
              </a:xfrm>
              <a:prstGeom prst="rect">
                <a:avLst/>
              </a:prstGeom>
              <a:blipFill>
                <a:blip r:embed="rId14"/>
                <a:stretch>
                  <a:fillRect l="-40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Right 41">
            <a:extLst>
              <a:ext uri="{FF2B5EF4-FFF2-40B4-BE49-F238E27FC236}">
                <a16:creationId xmlns:a16="http://schemas.microsoft.com/office/drawing/2014/main" id="{93FF40E5-EE41-4152-B2B8-D8D6243A0960}"/>
              </a:ext>
            </a:extLst>
          </p:cNvPr>
          <p:cNvSpPr/>
          <p:nvPr/>
        </p:nvSpPr>
        <p:spPr bwMode="auto">
          <a:xfrm rot="5400000">
            <a:off x="5274026" y="4765133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CE33684-EFA0-4CED-896C-71E1AC951973}"/>
                  </a:ext>
                </a:extLst>
              </p:cNvPr>
              <p:cNvSpPr txBox="1"/>
              <p:nvPr/>
            </p:nvSpPr>
            <p:spPr>
              <a:xfrm>
                <a:off x="4571013" y="5340616"/>
                <a:ext cx="2311050" cy="89825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dirty="0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400" i="1" dirty="0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en-US" sz="2400" i="1" baseline="-25000" dirty="0" err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400" b="0" i="1" dirty="0" smtClean="0">
                              <a:uFillTx/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CE33684-EFA0-4CED-896C-71E1AC951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013" y="5340616"/>
                <a:ext cx="2311050" cy="8982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1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  <p:bldP spid="25" grpId="0"/>
      <p:bldP spid="28" grpId="0" animBg="1"/>
      <p:bldP spid="30" grpId="0" uiExpand="1" build="p"/>
      <p:bldP spid="36" grpId="0" uiExpand="1" animBg="1"/>
      <p:bldP spid="37" grpId="0" animBg="1"/>
      <p:bldP spid="38" grpId="0" uiExpand="1" animBg="1"/>
      <p:bldP spid="39" grpId="0" uiExpand="1" animBg="1"/>
      <p:bldP spid="40" grpId="0" uiExpand="1" animBg="1"/>
      <p:bldP spid="41" grpId="0" uiExpand="1" animBg="1"/>
      <p:bldP spid="42" grpId="0" uiExpand="1" animBg="1"/>
      <p:bldP spid="43" grpId="0" uiExpan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7524427" y="6183048"/>
            <a:ext cx="1584984" cy="663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16" y="4962525"/>
            <a:ext cx="1584984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6038985" y="6209969"/>
            <a:ext cx="1584984" cy="663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4475747" y="6209969"/>
            <a:ext cx="1626877" cy="663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2994961" y="6211293"/>
            <a:ext cx="1584984" cy="663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1509391" y="6212618"/>
            <a:ext cx="1584984" cy="663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0"/>
          <a:stretch/>
        </p:blipFill>
        <p:spPr>
          <a:xfrm>
            <a:off x="71116" y="6213115"/>
            <a:ext cx="1584984" cy="663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50" y="4391025"/>
            <a:ext cx="2476500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3" r="36825"/>
          <a:stretch/>
        </p:blipFill>
        <p:spPr>
          <a:xfrm rot="19992868">
            <a:off x="1390299" y="5793649"/>
            <a:ext cx="449626" cy="367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18631" y="5712467"/>
            <a:ext cx="91034" cy="91440"/>
          </a:xfrm>
          <a:prstGeom prst="rect">
            <a:avLst/>
          </a:prstGeom>
        </p:spPr>
      </p:pic>
      <p:graphicFrame>
        <p:nvGraphicFramePr>
          <p:cNvPr id="16" name="Group 34">
            <a:extLst>
              <a:ext uri="{FF2B5EF4-FFF2-40B4-BE49-F238E27FC236}">
                <a16:creationId xmlns:a16="http://schemas.microsoft.com/office/drawing/2014/main" id="{5D95CBD5-25E3-490E-B5E6-C5DAFAB8A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727223"/>
              </p:ext>
            </p:extLst>
          </p:nvPr>
        </p:nvGraphicFramePr>
        <p:xfrm>
          <a:off x="578644" y="309122"/>
          <a:ext cx="7986712" cy="1039812"/>
        </p:xfrm>
        <a:graphic>
          <a:graphicData uri="http://schemas.openxmlformats.org/drawingml/2006/table">
            <a:tbl>
              <a:tblPr/>
              <a:tblGrid>
                <a:gridCol w="15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l-GR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θ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 m/s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41BA0C-1E9D-485C-A0A4-CF344C3CEFE9}"/>
              </a:ext>
            </a:extLst>
          </p:cNvPr>
          <p:cNvCxnSpPr/>
          <p:nvPr/>
        </p:nvCxnSpPr>
        <p:spPr bwMode="auto">
          <a:xfrm flipV="1">
            <a:off x="1809665" y="4637627"/>
            <a:ext cx="1362297" cy="1074436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B1E42-A2BF-42ED-804A-B5AA70C45EC0}"/>
                  </a:ext>
                </a:extLst>
              </p:cNvPr>
              <p:cNvSpPr txBox="1"/>
              <p:nvPr/>
            </p:nvSpPr>
            <p:spPr>
              <a:xfrm rot="19309920">
                <a:off x="1678285" y="4763105"/>
                <a:ext cx="1487478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uFillTx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800" i="1" baseline="-25000" dirty="0" smtClean="0">
                          <a:uFillTx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en-US" sz="18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82 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1800" b="0" i="1" dirty="0" smtClean="0"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B1E42-A2BF-42ED-804A-B5AA70C45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09920">
                <a:off x="1678285" y="4763105"/>
                <a:ext cx="148747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A16CC5-6546-41C9-A371-047ECC98DF98}"/>
              </a:ext>
            </a:extLst>
          </p:cNvPr>
          <p:cNvCxnSpPr/>
          <p:nvPr/>
        </p:nvCxnSpPr>
        <p:spPr bwMode="auto">
          <a:xfrm>
            <a:off x="1809665" y="5712063"/>
            <a:ext cx="1362297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ash"/>
            <a:round/>
            <a:headEnd type="none" w="sm" len="sm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3DF6293-60E5-4977-9F4B-5392EA94F594}"/>
              </a:ext>
            </a:extLst>
          </p:cNvPr>
          <p:cNvSpPr txBox="1"/>
          <p:nvPr/>
        </p:nvSpPr>
        <p:spPr>
          <a:xfrm flipH="1">
            <a:off x="2138806" y="5367506"/>
            <a:ext cx="79252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l-GR" i="1" dirty="0"/>
              <a:t>θ</a:t>
            </a:r>
            <a:r>
              <a:rPr lang="en-US" i="1" baseline="-25000" dirty="0"/>
              <a:t>o</a:t>
            </a:r>
            <a:r>
              <a:rPr lang="en-US" dirty="0"/>
              <a:t> = 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1CF77B-296C-4DEC-ADA4-9C906AF6016E}"/>
              </a:ext>
            </a:extLst>
          </p:cNvPr>
          <p:cNvCxnSpPr/>
          <p:nvPr/>
        </p:nvCxnSpPr>
        <p:spPr bwMode="auto">
          <a:xfrm>
            <a:off x="1718631" y="6588930"/>
            <a:ext cx="6677224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1CF8CB-E82D-4056-B7E8-68255271778C}"/>
              </a:ext>
            </a:extLst>
          </p:cNvPr>
          <p:cNvSpPr txBox="1"/>
          <p:nvPr/>
        </p:nvSpPr>
        <p:spPr>
          <a:xfrm>
            <a:off x="4307408" y="6386087"/>
            <a:ext cx="887162" cy="369332"/>
          </a:xfrm>
          <a:prstGeom prst="rect">
            <a:avLst/>
          </a:prstGeom>
          <a:solidFill>
            <a:srgbClr val="BA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560 m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2E5FEAE-3DBE-4698-AB16-3BD99979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59" y="1451397"/>
            <a:ext cx="8198903" cy="29373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We can now solve for the angle </a:t>
            </a:r>
            <a:r>
              <a:rPr lang="el-GR" altLang="en-US" sz="2000" i="1" dirty="0">
                <a:latin typeface="Times New Roman" panose="02020603050405020304" pitchFamily="18" charset="0"/>
                <a:cs typeface="Arial" panose="020B0604020202020204" pitchFamily="34" charset="0"/>
              </a:rPr>
              <a:t>θ</a:t>
            </a:r>
            <a:r>
              <a:rPr lang="en-US" altLang="en-US" sz="2000" dirty="0"/>
              <a:t>: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Because of symmetry around 45 degrees, 63</a:t>
            </a:r>
            <a:r>
              <a:rPr lang="en-US" altLang="en-US" sz="2000" baseline="30000" dirty="0"/>
              <a:t>o</a:t>
            </a:r>
            <a:r>
              <a:rPr lang="en-US" altLang="en-US" sz="2000" dirty="0"/>
              <a:t> is another possible angle.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CE33684-EFA0-4CED-896C-71E1AC951973}"/>
                  </a:ext>
                </a:extLst>
              </p:cNvPr>
              <p:cNvSpPr txBox="1"/>
              <p:nvPr/>
            </p:nvSpPr>
            <p:spPr>
              <a:xfrm>
                <a:off x="2712907" y="1851796"/>
                <a:ext cx="3635392" cy="122514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560 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dirty="0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400" i="1" dirty="0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(82</m:t>
                              </m:r>
                              <m:f>
                                <m:f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400" b="0" i="1" dirty="0" smtClean="0">
                              <a:uFillTx/>
                              <a:latin typeface="Cambria Math" panose="02040503050406030204" pitchFamily="18" charset="0"/>
                            </a:rPr>
                            <m:t>9.8</m:t>
                          </m:r>
                          <m:f>
                            <m:fPr>
                              <m:ctrlPr>
                                <a:rPr lang="en-US" altLang="en-US" sz="2400" b="0" i="1" dirty="0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dirty="0" smtClean="0">
                                  <a:uFillTx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400" b="0" i="1" dirty="0" smtClean="0"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dirty="0" smtClean="0"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en-US" sz="2400" b="0" i="1" dirty="0" smtClean="0"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CE33684-EFA0-4CED-896C-71E1AC951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07" y="1851796"/>
                <a:ext cx="3635392" cy="12251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506ABC-28E1-4091-8BD0-ADA6B58BBAF9}"/>
                  </a:ext>
                </a:extLst>
              </p:cNvPr>
              <p:cNvSpPr txBox="1"/>
              <p:nvPr/>
            </p:nvSpPr>
            <p:spPr>
              <a:xfrm>
                <a:off x="3686307" y="3222419"/>
                <a:ext cx="1349456" cy="46166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506ABC-28E1-4091-8BD0-ADA6B58B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07" y="3222419"/>
                <a:ext cx="1349456" cy="461665"/>
              </a:xfrm>
              <a:prstGeom prst="rect">
                <a:avLst/>
              </a:prstGeom>
              <a:blipFill>
                <a:blip r:embed="rId9"/>
                <a:stretch>
                  <a:fillRect l="-897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8" grpId="0" animBg="1"/>
      <p:bldP spid="30" grpId="0" uiExpand="1" build="p"/>
      <p:bldP spid="43" grpId="0" uiExpand="1" animBg="1"/>
      <p:bldP spid="31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2596" y="274279"/>
            <a:ext cx="81997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en-US" sz="2400" dirty="0"/>
              <a:t>How far should the pirate ship be from the cannon if it is to be beyond the maximum range of the cannonballs?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3" name="Picture 3" descr="https://www.webassign.net/ebooks/hrw7/art/images/c04/nw0103-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15" y="3589645"/>
            <a:ext cx="5193521" cy="30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C12DF-2AE0-43F8-BAAA-9109A25D1B85}"/>
                  </a:ext>
                </a:extLst>
              </p:cNvPr>
              <p:cNvSpPr txBox="1"/>
              <p:nvPr/>
            </p:nvSpPr>
            <p:spPr>
              <a:xfrm>
                <a:off x="1311548" y="2185108"/>
                <a:ext cx="2267299" cy="89825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dirty="0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400" i="1" dirty="0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en-US" sz="2400" i="1" baseline="-25000" dirty="0" err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400" b="0" i="1" dirty="0" smtClean="0">
                              <a:uFillTx/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C12DF-2AE0-43F8-BAAA-9109A25D1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48" y="2185108"/>
                <a:ext cx="2267299" cy="8982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BBC3FA57-867B-4FD1-A280-1C249F29621A}"/>
              </a:ext>
            </a:extLst>
          </p:cNvPr>
          <p:cNvSpPr/>
          <p:nvPr/>
        </p:nvSpPr>
        <p:spPr bwMode="auto">
          <a:xfrm>
            <a:off x="3895592" y="2518296"/>
            <a:ext cx="800647" cy="23188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A1F3B4-954F-4D61-8D87-8D047F6977A1}"/>
                  </a:ext>
                </a:extLst>
              </p:cNvPr>
              <p:cNvSpPr txBox="1"/>
              <p:nvPr/>
            </p:nvSpPr>
            <p:spPr>
              <a:xfrm>
                <a:off x="4968075" y="2003908"/>
                <a:ext cx="3712162" cy="122514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dirty="0" smtClean="0"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400" i="1" dirty="0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 smtClean="0">
                                  <a:uFillTx/>
                                  <a:latin typeface="Cambria Math" panose="02040503050406030204" pitchFamily="18" charset="0"/>
                                </a:rPr>
                                <m:t>(82</m:t>
                              </m:r>
                              <m:f>
                                <m:fPr>
                                  <m:ctrlPr>
                                    <a:rPr lang="en-US" altLang="en-US" sz="2400" b="0" i="1" dirty="0" smtClean="0"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b="0" i="1" dirty="0" smtClean="0"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altLang="en-US" sz="2400" b="0" i="1" dirty="0" smtClean="0"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400" b="0" i="1" dirty="0" smtClean="0">
                              <a:uFillTx/>
                              <a:latin typeface="Cambria Math" panose="02040503050406030204" pitchFamily="18" charset="0"/>
                            </a:rPr>
                            <m:t>9.8</m:t>
                          </m:r>
                          <m:f>
                            <m:fPr>
                              <m:ctrlPr>
                                <a:rPr lang="en-US" altLang="en-US" sz="2400" b="0" i="1" dirty="0" smtClean="0"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dirty="0" smtClean="0">
                                  <a:uFillTx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400" b="0" i="1" dirty="0" smtClean="0"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dirty="0" smtClean="0"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en-US" sz="2400" b="0" i="1" dirty="0" smtClean="0"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altLang="en-US" sz="2400" i="1" dirty="0" smtClean="0"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45°)</m:t>
                          </m:r>
                        </m:e>
                      </m:func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A1F3B4-954F-4D61-8D87-8D047F697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75" y="2003908"/>
                <a:ext cx="3712162" cy="122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5A0BB0-9A4E-46AE-AC3C-01D93AB4DAFB}"/>
                  </a:ext>
                </a:extLst>
              </p:cNvPr>
              <p:cNvSpPr txBox="1"/>
              <p:nvPr/>
            </p:nvSpPr>
            <p:spPr>
              <a:xfrm>
                <a:off x="3728925" y="3504497"/>
                <a:ext cx="1686150" cy="46166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en-US" sz="2400" i="1" dirty="0"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686 </m:t>
                      </m:r>
                      <m:r>
                        <a:rPr lang="en-US" altLang="en-US" sz="2400" b="0" i="1" dirty="0" smtClean="0"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en-US" sz="2400" i="1" dirty="0"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5A0BB0-9A4E-46AE-AC3C-01D93AB4D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925" y="3504497"/>
                <a:ext cx="1686150" cy="461665"/>
              </a:xfrm>
              <a:prstGeom prst="rect">
                <a:avLst/>
              </a:prstGeom>
              <a:blipFill>
                <a:blip r:embed="rId5"/>
                <a:stretch>
                  <a:fillRect l="-71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123ECBD-A6DB-4135-960C-06426B14B610}"/>
              </a:ext>
            </a:extLst>
          </p:cNvPr>
          <p:cNvSpPr txBox="1"/>
          <p:nvPr/>
        </p:nvSpPr>
        <p:spPr>
          <a:xfrm>
            <a:off x="492201" y="1080578"/>
            <a:ext cx="6608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range equation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Maximum range is when the angle is set at 45 degrees. </a:t>
            </a:r>
          </a:p>
        </p:txBody>
      </p:sp>
    </p:spTree>
    <p:extLst>
      <p:ext uri="{BB962C8B-B14F-4D97-AF65-F5344CB8AC3E}">
        <p14:creationId xmlns:p14="http://schemas.microsoft.com/office/powerpoint/2010/main" val="20409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animBg="1"/>
      <p:bldP spid="6" grpId="0" uiExpand="1" animBg="1"/>
      <p:bldP spid="7" grpId="0" uiExpand="1" animBg="1"/>
      <p:bldP spid="8" grpId="0" uiExpand="1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uFillTx/>
              </a:rPr>
              <a:t>The Trajectory of a Projectile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914525"/>
            <a:ext cx="5692775" cy="23098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417818" y="1629604"/>
            <a:ext cx="4086225" cy="4145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5113"/>
            <a:ext cx="8229600" cy="1052512"/>
          </a:xfrm>
        </p:spPr>
        <p:txBody>
          <a:bodyPr/>
          <a:lstStyle/>
          <a:p>
            <a:r>
              <a:rPr lang="en-US" altLang="en-US" sz="4000" dirty="0">
                <a:uFillTx/>
              </a:rPr>
              <a:t>Choosing Coordinates &amp; Strategy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2713"/>
            <a:ext cx="8229600" cy="5194300"/>
          </a:xfrm>
        </p:spPr>
        <p:txBody>
          <a:bodyPr/>
          <a:lstStyle/>
          <a:p>
            <a:r>
              <a:rPr lang="en-US" altLang="en-US" sz="2800" dirty="0">
                <a:uFillTx/>
              </a:rPr>
              <a:t>For projectile motion:</a:t>
            </a:r>
          </a:p>
          <a:p>
            <a:pPr lvl="1"/>
            <a:r>
              <a:rPr lang="en-US" altLang="en-US" sz="2400" dirty="0">
                <a:uFillTx/>
              </a:rPr>
              <a:t>Choose the y-axis for vertical motion where gravity is a factor (a</a:t>
            </a:r>
            <a:r>
              <a:rPr lang="en-US" altLang="en-US" sz="2400" baseline="-25000" dirty="0">
                <a:uFillTx/>
              </a:rPr>
              <a:t>y</a:t>
            </a:r>
            <a:r>
              <a:rPr lang="en-US" altLang="en-US" sz="2400" dirty="0">
                <a:uFillTx/>
              </a:rPr>
              <a:t> = g = 9.8 m/s</a:t>
            </a:r>
            <a:r>
              <a:rPr lang="en-US" altLang="en-US" sz="2400" baseline="30000" dirty="0">
                <a:uFillTx/>
              </a:rPr>
              <a:t>2</a:t>
            </a:r>
            <a:r>
              <a:rPr lang="en-US" altLang="en-US" sz="2400" dirty="0">
                <a:uFillTx/>
              </a:rPr>
              <a:t>).</a:t>
            </a:r>
          </a:p>
          <a:p>
            <a:pPr lvl="1"/>
            <a:r>
              <a:rPr lang="en-US" altLang="en-US" sz="2400" dirty="0">
                <a:uFillTx/>
              </a:rPr>
              <a:t>Choose the x-axis for horizontal motion.  Since there are no forces acting in this direction, the speed will be constant (a</a:t>
            </a:r>
            <a:r>
              <a:rPr lang="en-US" altLang="en-US" sz="2400" baseline="-25000" dirty="0">
                <a:uFillTx/>
              </a:rPr>
              <a:t>x</a:t>
            </a:r>
            <a:r>
              <a:rPr lang="en-US" altLang="en-US" sz="2400" dirty="0">
                <a:uFillTx/>
              </a:rPr>
              <a:t> = 0).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  <a:uFillTx/>
              </a:rPr>
              <a:t>Analyze motion along the y-axis separate, or independently from motion along the x-axis. This is a step that most students have difficulty with.</a:t>
            </a:r>
            <a:endParaRPr lang="en-US" altLang="en-US" sz="2400" dirty="0">
              <a:uFillTx/>
            </a:endParaRPr>
          </a:p>
          <a:p>
            <a:pPr lvl="1"/>
            <a:r>
              <a:rPr lang="en-US" altLang="en-US" sz="2400" dirty="0">
                <a:uFillTx/>
              </a:rPr>
              <a:t>Note that time is the only variable that will always be the same for both the vertical and horizontal directions.  Hence, if you can find if for the y-direction, you also have it for the x-direction, and vice-versa.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uFillTx/>
              </a:rPr>
              <a:t>Strategies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42119" y="1339057"/>
                <a:ext cx="4038600" cy="4989512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dirty="0">
                    <a:uFillTx/>
                  </a:rPr>
                  <a:t>If the projectile is fired horizontally, then </a:t>
                </a:r>
                <a:r>
                  <a:rPr lang="en-US" altLang="en-US" sz="1800" i="1" dirty="0" err="1">
                    <a:uFillTx/>
                  </a:rPr>
                  <a:t>v</a:t>
                </a:r>
                <a:r>
                  <a:rPr lang="en-US" altLang="en-US" sz="1800" i="1" baseline="-25000" dirty="0" err="1">
                    <a:uFillTx/>
                  </a:rPr>
                  <a:t>oy</a:t>
                </a:r>
                <a:r>
                  <a:rPr lang="en-US" altLang="en-US" sz="1800" i="1" baseline="-25000" dirty="0">
                    <a:uFillTx/>
                  </a:rPr>
                  <a:t> </a:t>
                </a:r>
                <a:r>
                  <a:rPr lang="en-US" altLang="en-US" sz="1800" dirty="0">
                    <a:uFillTx/>
                  </a:rPr>
                  <a:t>will be zero.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500" dirty="0">
                  <a:uFillTx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dirty="0">
                    <a:uFillTx/>
                  </a:rPr>
                  <a:t>If the projectile is launched at an angle greater than 0</a:t>
                </a:r>
                <a:r>
                  <a:rPr lang="en-US" altLang="en-US" sz="1800" baseline="30000" dirty="0">
                    <a:uFillTx/>
                  </a:rPr>
                  <a:t>o</a:t>
                </a:r>
                <a:r>
                  <a:rPr lang="en-US" altLang="en-US" sz="1800" dirty="0">
                    <a:uFillTx/>
                  </a:rPr>
                  <a:t>, then </a:t>
                </a:r>
                <a:r>
                  <a:rPr lang="en-US" altLang="en-US" sz="1800" i="1" dirty="0" err="1">
                    <a:uFillTx/>
                  </a:rPr>
                  <a:t>v</a:t>
                </a:r>
                <a:r>
                  <a:rPr lang="en-US" altLang="en-US" sz="1800" i="1" baseline="-25000" dirty="0" err="1">
                    <a:uFillTx/>
                  </a:rPr>
                  <a:t>y</a:t>
                </a:r>
                <a:r>
                  <a:rPr lang="en-US" altLang="en-US" sz="1800" dirty="0">
                    <a:uFillTx/>
                  </a:rPr>
                  <a:t> will be 0 m/s at the very peak of its trajectory.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500" dirty="0">
                  <a:uFillTx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dirty="0">
                    <a:uFillTx/>
                  </a:rPr>
                  <a:t>A common misconception is that the acceleration = 0 m/s</a:t>
                </a:r>
                <a:r>
                  <a:rPr lang="en-US" altLang="en-US" sz="1800" baseline="30000" dirty="0">
                    <a:uFillTx/>
                  </a:rPr>
                  <a:t>2</a:t>
                </a:r>
                <a:r>
                  <a:rPr lang="en-US" altLang="en-US" sz="1800" dirty="0">
                    <a:uFillTx/>
                  </a:rPr>
                  <a:t> at the peak as well.  But it actually equals -9.8 m/s</a:t>
                </a:r>
                <a:r>
                  <a:rPr lang="en-US" altLang="en-US" sz="1800" baseline="30000" dirty="0">
                    <a:uFillTx/>
                  </a:rPr>
                  <a:t>2</a:t>
                </a:r>
                <a:r>
                  <a:rPr lang="en-US" altLang="en-US" sz="1800" dirty="0">
                    <a:uFillTx/>
                  </a:rPr>
                  <a:t>, and anywhere else along the path of the projectile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500" dirty="0">
                  <a:uFillTx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dirty="0">
                    <a:uFillTx/>
                  </a:rPr>
                  <a:t>The magnitude of the initial launch velocity will be the same as the final velocity if the projectile lands at the same height from which it is launched.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500" i="1" dirty="0">
                  <a:uFillTx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dirty="0">
                    <a:uFillTx/>
                  </a:rPr>
                  <a:t>If the projectile lands at the same height from which it is launched, then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1800" b="0" i="1" smtClean="0"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en-US" sz="1800" b="0" i="1" smtClean="0"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1800" dirty="0">
                    <a:uFillTx/>
                  </a:rPr>
                  <a:t>.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42119" y="1339057"/>
                <a:ext cx="4038600" cy="4989512"/>
              </a:xfrm>
              <a:blipFill>
                <a:blip r:embed="rId2"/>
                <a:stretch>
                  <a:fillRect l="-1057" t="-1834" r="-2266" b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48" name="Group 19"/>
          <p:cNvGrpSpPr/>
          <p:nvPr/>
        </p:nvGrpSpPr>
        <p:grpSpPr>
          <a:xfrm>
            <a:off x="4411663" y="2185988"/>
            <a:ext cx="4732337" cy="3205162"/>
            <a:chOff x="2779" y="1377"/>
            <a:chExt cx="2981" cy="2019"/>
          </a:xfrm>
        </p:grpSpPr>
        <p:grpSp>
          <p:nvGrpSpPr>
            <p:cNvPr id="6150" name="Group 15"/>
            <p:cNvGrpSpPr/>
            <p:nvPr/>
          </p:nvGrpSpPr>
          <p:grpSpPr>
            <a:xfrm>
              <a:off x="2779" y="1377"/>
              <a:ext cx="2981" cy="2019"/>
              <a:chOff x="2779" y="1377"/>
              <a:chExt cx="2981" cy="2019"/>
            </a:xfrm>
          </p:grpSpPr>
          <p:pic>
            <p:nvPicPr>
              <p:cNvPr id="6152" name="Picture 5" descr="M2-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79" y="1377"/>
                <a:ext cx="2981" cy="20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6153" name="Text Box 7"/>
              <p:cNvSpPr txBox="1">
                <a:spLocks noChangeArrowheads="1"/>
              </p:cNvSpPr>
              <p:nvPr/>
            </p:nvSpPr>
            <p:spPr bwMode="auto">
              <a:xfrm>
                <a:off x="2870" y="2447"/>
                <a:ext cx="94" cy="1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>
                    <a:uFillTx/>
                    <a:latin typeface="Times New Roman" panose="02020603050405020304" pitchFamily="18" charset="0"/>
                  </a:rPr>
                  <a:t>iy</a:t>
                </a:r>
              </a:p>
            </p:txBody>
          </p:sp>
          <p:sp>
            <p:nvSpPr>
              <p:cNvPr id="6154" name="Text Box 8"/>
              <p:cNvSpPr txBox="1">
                <a:spLocks noChangeArrowheads="1"/>
              </p:cNvSpPr>
              <p:nvPr/>
            </p:nvSpPr>
            <p:spPr bwMode="auto">
              <a:xfrm>
                <a:off x="3742" y="2331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ox</a:t>
                </a:r>
              </a:p>
            </p:txBody>
          </p:sp>
          <p:sp>
            <p:nvSpPr>
              <p:cNvPr id="6155" name="Text Box 9"/>
              <p:cNvSpPr txBox="1">
                <a:spLocks noChangeArrowheads="1"/>
              </p:cNvSpPr>
              <p:nvPr/>
            </p:nvSpPr>
            <p:spPr bwMode="auto">
              <a:xfrm>
                <a:off x="3238" y="2299"/>
                <a:ext cx="46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6156" name="Text Box 10"/>
              <p:cNvSpPr txBox="1">
                <a:spLocks noChangeArrowheads="1"/>
              </p:cNvSpPr>
              <p:nvPr/>
            </p:nvSpPr>
            <p:spPr bwMode="auto">
              <a:xfrm>
                <a:off x="3122" y="2827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ox</a:t>
                </a:r>
              </a:p>
            </p:txBody>
          </p:sp>
          <p:sp>
            <p:nvSpPr>
              <p:cNvPr id="6157" name="Text Box 11"/>
              <p:cNvSpPr txBox="1">
                <a:spLocks noChangeArrowheads="1"/>
              </p:cNvSpPr>
              <p:nvPr/>
            </p:nvSpPr>
            <p:spPr bwMode="auto">
              <a:xfrm>
                <a:off x="4082" y="1631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ox</a:t>
                </a:r>
              </a:p>
            </p:txBody>
          </p:sp>
          <p:sp>
            <p:nvSpPr>
              <p:cNvPr id="6158" name="Text Box 12"/>
              <p:cNvSpPr txBox="1">
                <a:spLocks noChangeArrowheads="1"/>
              </p:cNvSpPr>
              <p:nvPr/>
            </p:nvSpPr>
            <p:spPr bwMode="auto">
              <a:xfrm>
                <a:off x="4806" y="2067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ox</a:t>
                </a:r>
              </a:p>
            </p:txBody>
          </p:sp>
          <p:sp>
            <p:nvSpPr>
              <p:cNvPr id="6159" name="Text Box 13"/>
              <p:cNvSpPr txBox="1">
                <a:spLocks noChangeArrowheads="1"/>
              </p:cNvSpPr>
              <p:nvPr/>
            </p:nvSpPr>
            <p:spPr bwMode="auto">
              <a:xfrm>
                <a:off x="5074" y="3191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oy</a:t>
                </a:r>
              </a:p>
            </p:txBody>
          </p:sp>
          <p:sp>
            <p:nvSpPr>
              <p:cNvPr id="6160" name="Text Box 14"/>
              <p:cNvSpPr txBox="1">
                <a:spLocks noChangeArrowheads="1"/>
              </p:cNvSpPr>
              <p:nvPr/>
            </p:nvSpPr>
            <p:spPr bwMode="auto">
              <a:xfrm>
                <a:off x="5298" y="2647"/>
                <a:ext cx="94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>
                    <a:uFillTx/>
                    <a:latin typeface="Times New Roman" panose="02020603050405020304" pitchFamily="18" charset="0"/>
                  </a:rPr>
                  <a:t>ox</a:t>
                </a:r>
              </a:p>
            </p:txBody>
          </p:sp>
        </p:grpSp>
        <p:sp>
          <p:nvSpPr>
            <p:cNvPr id="6151" name="Rectangle 18"/>
            <p:cNvSpPr>
              <a:spLocks noChangeArrowheads="1"/>
            </p:cNvSpPr>
            <p:nvPr/>
          </p:nvSpPr>
          <p:spPr bwMode="auto">
            <a:xfrm>
              <a:off x="5230" y="3025"/>
              <a:ext cx="465" cy="2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 dirty="0">
                  <a:uFillTx/>
                  <a:latin typeface="Times New Roman" panose="02020603050405020304" pitchFamily="18" charset="0"/>
                </a:rPr>
                <a:t>v = </a:t>
              </a:r>
              <a:r>
                <a:rPr lang="en-US" altLang="en-US" i="1" dirty="0" err="1">
                  <a:uFillTx/>
                  <a:latin typeface="Times New Roman" panose="02020603050405020304" pitchFamily="18" charset="0"/>
                </a:rPr>
                <a:t>v</a:t>
              </a:r>
              <a:r>
                <a:rPr lang="en-US" altLang="en-US" i="1" baseline="-25000" dirty="0" err="1">
                  <a:uFillTx/>
                  <a:latin typeface="Times New Roman" panose="02020603050405020304" pitchFamily="18" charset="0"/>
                </a:rPr>
                <a:t>o</a:t>
              </a:r>
              <a:endParaRPr lang="en-US" altLang="en-US" i="1" dirty="0"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EEE8DC-A34F-4EBF-A4C7-748D4024CCF5}"/>
              </a:ext>
            </a:extLst>
          </p:cNvPr>
          <p:cNvSpPr/>
          <p:nvPr/>
        </p:nvSpPr>
        <p:spPr bwMode="auto">
          <a:xfrm>
            <a:off x="4062479" y="5172075"/>
            <a:ext cx="4510749" cy="488116"/>
          </a:xfrm>
          <a:custGeom>
            <a:avLst/>
            <a:gdLst>
              <a:gd name="connsiteX0" fmla="*/ 0 w 4510749"/>
              <a:gd name="connsiteY0" fmla="*/ 105003 h 488116"/>
              <a:gd name="connsiteX1" fmla="*/ 656268 w 4510749"/>
              <a:gd name="connsiteY1" fmla="*/ 433137 h 488116"/>
              <a:gd name="connsiteX2" fmla="*/ 2773826 w 4510749"/>
              <a:gd name="connsiteY2" fmla="*/ 476888 h 488116"/>
              <a:gd name="connsiteX3" fmla="*/ 3828230 w 4510749"/>
              <a:gd name="connsiteY3" fmla="*/ 468138 h 488116"/>
              <a:gd name="connsiteX4" fmla="*/ 4326994 w 4510749"/>
              <a:gd name="connsiteY4" fmla="*/ 266883 h 488116"/>
              <a:gd name="connsiteX5" fmla="*/ 4510749 w 4510749"/>
              <a:gd name="connsiteY5" fmla="*/ 0 h 48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0749" h="488116">
                <a:moveTo>
                  <a:pt x="0" y="105003"/>
                </a:moveTo>
                <a:cubicBezTo>
                  <a:pt x="96982" y="238079"/>
                  <a:pt x="193964" y="371156"/>
                  <a:pt x="656268" y="433137"/>
                </a:cubicBezTo>
                <a:cubicBezTo>
                  <a:pt x="1118572" y="495118"/>
                  <a:pt x="2773826" y="476888"/>
                  <a:pt x="2773826" y="476888"/>
                </a:cubicBezTo>
                <a:cubicBezTo>
                  <a:pt x="3302486" y="482721"/>
                  <a:pt x="3569369" y="503139"/>
                  <a:pt x="3828230" y="468138"/>
                </a:cubicBezTo>
                <a:cubicBezTo>
                  <a:pt x="4087091" y="433137"/>
                  <a:pt x="4213241" y="344906"/>
                  <a:pt x="4326994" y="266883"/>
                </a:cubicBezTo>
                <a:cubicBezTo>
                  <a:pt x="4440747" y="188860"/>
                  <a:pt x="4475748" y="94430"/>
                  <a:pt x="4510749" y="0"/>
                </a:cubicBezTo>
              </a:path>
            </a:pathLst>
          </a:custGeom>
          <a:noFill/>
          <a:ln w="22225" cap="sq" cmpd="sng" algn="ctr">
            <a:solidFill>
              <a:srgbClr val="7030A0"/>
            </a:solidFill>
            <a:prstDash val="solid"/>
            <a:round/>
            <a:headEnd type="none" w="sm" len="sm"/>
            <a:tailEnd type="stealth" w="lg" len="lg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Formulas You Will 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13263"/>
              </a:xfrm>
            </p:spPr>
            <p:txBody>
              <a:bodyPr/>
              <a:lstStyle/>
              <a:p>
                <a:r>
                  <a:rPr lang="en-US" altLang="en-US" sz="2800" dirty="0"/>
                  <a:t>x-direction: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𝑥</m:t>
                    </m:r>
                    <m:r>
                      <a:rPr lang="en-US" altLang="en-US" sz="2200" b="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−</m:t>
                    </m:r>
                    <m:sSub>
                      <m:sSubPr>
                        <m:ctrlPr>
                          <a:rPr lang="en-US" altLang="en-US" sz="2200" b="0" i="1" dirty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</m:ctrlPr>
                      </m:sSubPr>
                      <m:e>
                        <m:r>
                          <a:rPr lang="en-US" altLang="en-US" sz="22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2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𝑜</m:t>
                        </m:r>
                      </m:sub>
                    </m:sSub>
                    <m:r>
                      <a:rPr lang="en-US" altLang="en-US" sz="22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=</m:t>
                    </m:r>
                    <m:r>
                      <a:rPr lang="en-US" altLang="en-US" sz="22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𝑣</m:t>
                    </m:r>
                    <m:r>
                      <a:rPr lang="en-US" altLang="en-US" sz="2200" b="0" i="1" baseline="-25000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𝑜𝑥</m:t>
                    </m:r>
                    <m:r>
                      <a:rPr lang="en-US" altLang="en-US" sz="2200" i="1" baseline="-25000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 </m:t>
                    </m:r>
                    <m:r>
                      <a:rPr lang="en-US" altLang="en-US" sz="22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𝑡</m:t>
                    </m:r>
                    <m:r>
                      <a:rPr lang="en-US" altLang="en-US" sz="22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=</m:t>
                    </m:r>
                    <m:r>
                      <a:rPr lang="en-US" altLang="en-US" sz="22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𝑣</m:t>
                    </m:r>
                    <m:r>
                      <a:rPr lang="en-US" altLang="en-US" sz="2200" i="1" baseline="-25000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𝑥</m:t>
                    </m:r>
                    <m:r>
                      <a:rPr lang="en-US" altLang="en-US" sz="22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𝑡</m:t>
                    </m:r>
                    <m:r>
                      <a:rPr lang="en-US" altLang="en-US" sz="22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MT Symbol" pitchFamily="80" charset="2"/>
                  </a:rPr>
                  <a:t>(velocity is constant since a</a:t>
                </a:r>
                <a:r>
                  <a:rPr lang="en-US" altLang="en-US" sz="2200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MT Symbol" pitchFamily="80" charset="2"/>
                  </a:rPr>
                  <a:t>x</a:t>
                </a:r>
                <a:r>
                  <a:rPr lang="en-US" altLang="en-US" sz="22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MT Symbol" pitchFamily="80" charset="2"/>
                  </a:rPr>
                  <a:t> = 0)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𝑣</m:t>
                    </m:r>
                    <m:r>
                      <a:rPr lang="en-US" altLang="en-US" sz="2400" i="1" baseline="-25000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𝑥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=</m:t>
                    </m:r>
                    <m:r>
                      <a:rPr lang="en-US" altLang="en-US" sz="24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𝑣</m:t>
                    </m:r>
                    <m:r>
                      <a:rPr lang="en-US" altLang="en-US" sz="240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en-US" sz="24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cos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endParaRPr lang="en-US" alt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endParaRPr>
              </a:p>
              <a:p>
                <a:r>
                  <a:rPr lang="en-US" altLang="en-US" sz="2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MT Symbol" pitchFamily="80" charset="2"/>
                  </a:rPr>
                  <a:t>y-direction: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𝑦</m:t>
                    </m:r>
                    <m:r>
                      <a:rPr lang="en-US" altLang="en-US" sz="2400" b="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−</m:t>
                    </m:r>
                    <m:sSub>
                      <m:sSubPr>
                        <m:ctrlPr>
                          <a:rPr lang="en-US" altLang="en-US" sz="24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𝑜</m:t>
                        </m:r>
                      </m:sub>
                    </m:sSub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=½ (</m:t>
                    </m:r>
                    <m:sSub>
                      <m:sSubPr>
                        <m:ctrlPr>
                          <a:rPr lang="en-US" altLang="en-US" sz="2400" i="1" dirty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𝑜𝑦</m:t>
                        </m:r>
                      </m:sub>
                    </m:sSub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+</m:t>
                    </m:r>
                    <m:r>
                      <a:rPr lang="en-US" altLang="en-US" sz="24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𝑣</m:t>
                    </m:r>
                    <m:r>
                      <a:rPr lang="en-US" altLang="en-US" sz="2400" b="0" i="1" baseline="-25000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𝑦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) 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𝑡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 = </m:t>
                    </m:r>
                    <m:r>
                      <a:rPr lang="en-US" altLang="en-US" sz="24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𝑣</m:t>
                    </m:r>
                    <m:r>
                      <a:rPr lang="en-US" altLang="en-US" sz="2400" i="1" baseline="-25000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𝑎𝑣𝑔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 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𝑡</m:t>
                    </m:r>
                  </m:oMath>
                </a14:m>
                <a:endParaRPr lang="en-US" alt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MT Symbol" pitchFamily="80" charset="2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baseline="-25000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en-US" sz="2400" i="1" baseline="-25000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4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𝑡</m:t>
                    </m:r>
                  </m:oMath>
                </a14:m>
                <a:endParaRPr lang="en-US" alt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MT Symbol" pitchFamily="80" charset="2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𝑦</m:t>
                    </m:r>
                    <m:r>
                      <a:rPr lang="en-US" altLang="en-US" sz="2400" b="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−</m:t>
                    </m:r>
                    <m:sSub>
                      <m:sSubPr>
                        <m:ctrlPr>
                          <a:rPr lang="en-US" altLang="en-US" sz="24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𝑜</m:t>
                        </m:r>
                      </m:sub>
                    </m:sSub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=</m:t>
                    </m:r>
                    <m:r>
                      <a:rPr lang="en-US" altLang="en-US" sz="24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𝑣</m:t>
                    </m:r>
                    <m:r>
                      <a:rPr lang="en-US" altLang="en-US" sz="2400" b="0" i="1" baseline="-25000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𝑜</m:t>
                    </m:r>
                    <m:r>
                      <a:rPr lang="en-US" altLang="en-US" sz="2400" i="1" baseline="-25000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𝑦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 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𝑡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−½ </m:t>
                    </m:r>
                    <m:r>
                      <a:rPr lang="en-US" altLang="en-US" sz="2400" b="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𝑔</m:t>
                    </m:r>
                    <m:sSup>
                      <m:sSupPr>
                        <m:ctrlPr>
                          <a:rPr lang="en-US" altLang="en-US" sz="2400" b="0" i="1" dirty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</m:ctrlPr>
                      </m:sSupPr>
                      <m:e>
                        <m:r>
                          <a:rPr lang="en-US" altLang="en-US" sz="24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(</m:t>
                        </m:r>
                        <m:r>
                          <a:rPr lang="en-US" altLang="en-US" sz="24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𝑡</m:t>
                        </m:r>
                        <m:r>
                          <a:rPr lang="en-US" altLang="en-US" sz="2400" i="1" dirty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)</m:t>
                        </m:r>
                      </m:e>
                      <m:sup>
                        <m:r>
                          <a:rPr lang="en-US" altLang="en-US" sz="2400" b="0" i="1" dirty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MT Symbol" pitchFamily="80" charset="2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4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MT Symbol" pitchFamily="80" charset="2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𝑣</m:t>
                    </m:r>
                    <m:r>
                      <a:rPr lang="en-US" altLang="en-US" sz="2400" i="1" baseline="-25000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𝑜𝑦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𝑔𝑑</m:t>
                    </m:r>
                  </m:oMath>
                </a14:m>
                <a:endParaRPr lang="en-US" alt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MT Symbol" pitchFamily="80" charset="2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𝑣</m:t>
                    </m:r>
                    <m:r>
                      <a:rPr lang="en-US" altLang="en-US" sz="2400" i="1" baseline="-25000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𝑦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 = </m:t>
                    </m:r>
                    <m:r>
                      <a:rPr lang="en-US" altLang="en-US" sz="24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𝑣</m:t>
                    </m:r>
                    <m:r>
                      <a:rPr lang="en-US" altLang="en-US" sz="240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en-US" sz="2400" i="1" dirty="0" err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MT Symbol" pitchFamily="80" charset="2"/>
                      </a:rPr>
                      <m:t>sin</m:t>
                    </m:r>
                    <m:r>
                      <a:rPr lang="en-US" altLang="en-US" sz="2400" i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endParaRPr lang="en-US" alt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MT Symbol" pitchFamily="80" charset="2"/>
                </a:endParaRP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13263"/>
              </a:xfrm>
              <a:blipFill>
                <a:blip r:embed="rId2"/>
                <a:stretch>
                  <a:fillRect l="-1407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676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204200" cy="5976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uFillTx/>
              </a:rPr>
              <a:t>Example #1: Determining the vertical and horizontal components, and maximum height of a projectile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uFillTx/>
              </a:rPr>
              <a:t>A child kicks a soccer ball with an initial velocity of 8.5 meters per second at an angle of 35º with the horizontal, as shown.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uFillTx/>
              </a:rPr>
              <a:t>The ball has an initial vertical velocity of 8.5 meters per second at 35</a:t>
            </a:r>
            <a:r>
              <a:rPr lang="en-US" altLang="en-US" sz="1800" dirty="0">
                <a:uFillTx/>
                <a:sym typeface="Symbol" panose="05050102010706020507" pitchFamily="18" charset="2"/>
              </a:rPr>
              <a:t> relative to the horizontal</a:t>
            </a:r>
            <a:r>
              <a:rPr lang="en-US" altLang="en-US" sz="1800" dirty="0">
                <a:uFillTx/>
              </a:rPr>
              <a:t>. [Neglect air resistance.]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uFillTx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 dirty="0">
                <a:uFillTx/>
              </a:rPr>
              <a:t>Determine the horizontal and vertical components of the ball’s initial velocity.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 dirty="0">
                <a:uFillTx/>
              </a:rPr>
              <a:t>Determine the maximum height reached by the ball.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 dirty="0">
                <a:uFillTx/>
              </a:rPr>
              <a:t>Determine the total amount of time the ball is in the air.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 dirty="0">
                <a:uFillTx/>
              </a:rPr>
              <a:t>Determine how far the ball travels before it hits the ground.</a:t>
            </a:r>
          </a:p>
        </p:txBody>
      </p:sp>
      <p:grpSp>
        <p:nvGrpSpPr>
          <p:cNvPr id="8195" name="Group 12"/>
          <p:cNvGrpSpPr/>
          <p:nvPr/>
        </p:nvGrpSpPr>
        <p:grpSpPr>
          <a:xfrm>
            <a:off x="2411413" y="1790700"/>
            <a:ext cx="4038600" cy="1978025"/>
            <a:chOff x="1528" y="781"/>
            <a:chExt cx="2544" cy="1246"/>
          </a:xfrm>
        </p:grpSpPr>
        <p:pic>
          <p:nvPicPr>
            <p:cNvPr id="8196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8" y="800"/>
              <a:ext cx="2544" cy="122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8197" name="Rectangle 10"/>
            <p:cNvSpPr>
              <a:spLocks noChangeArrowheads="1"/>
            </p:cNvSpPr>
            <p:nvPr/>
          </p:nvSpPr>
          <p:spPr bwMode="auto">
            <a:xfrm>
              <a:off x="2167" y="781"/>
              <a:ext cx="777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uFillTx/>
              </a:endParaRPr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2238" y="865"/>
              <a:ext cx="121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1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1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9738"/>
            <a:ext cx="8229600" cy="5686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uFillTx/>
              </a:rPr>
              <a:t>Example #1 (Part 1): Determine the vertical and horizontal components of the initial velocity.</a:t>
            </a:r>
          </a:p>
          <a:p>
            <a:pPr eaLnBrk="1" hangingPunct="1"/>
            <a:r>
              <a:rPr lang="en-US" altLang="en-US" sz="2400" dirty="0">
                <a:uFillTx/>
              </a:rPr>
              <a:t>For the vertical and horizontal velocities, you need to use component vector analysis using trigonometry.</a:t>
            </a:r>
          </a:p>
          <a:p>
            <a:pPr eaLnBrk="1" hangingPunct="1"/>
            <a:r>
              <a:rPr lang="en-US" altLang="en-US" sz="2400" dirty="0">
                <a:uFillTx/>
              </a:rPr>
              <a:t>Begin by creating a right triangle with the vertical and horizontal components making up the a and b legs of the right triangle</a:t>
            </a:r>
            <a:r>
              <a:rPr lang="en-US" altLang="en-US" dirty="0">
                <a:uFillTx/>
              </a:rPr>
              <a:t>.</a:t>
            </a:r>
          </a:p>
        </p:txBody>
      </p:sp>
      <p:grpSp>
        <p:nvGrpSpPr>
          <p:cNvPr id="9219" name="Group 15"/>
          <p:cNvGrpSpPr/>
          <p:nvPr/>
        </p:nvGrpSpPr>
        <p:grpSpPr>
          <a:xfrm>
            <a:off x="2801938" y="4460875"/>
            <a:ext cx="2822575" cy="1989138"/>
            <a:chOff x="1774" y="2322"/>
            <a:chExt cx="1778" cy="1253"/>
          </a:xfrm>
        </p:grpSpPr>
        <p:sp>
          <p:nvSpPr>
            <p:cNvPr id="9220" name="Line 5"/>
            <p:cNvSpPr>
              <a:spLocks noChangeAspect="1" noChangeShapeType="1"/>
            </p:cNvSpPr>
            <p:nvPr/>
          </p:nvSpPr>
          <p:spPr bwMode="auto">
            <a:xfrm flipV="1">
              <a:off x="1774" y="2325"/>
              <a:ext cx="1404" cy="96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9221" name="Line 6"/>
            <p:cNvSpPr>
              <a:spLocks noChangeAspect="1" noChangeShapeType="1"/>
            </p:cNvSpPr>
            <p:nvPr/>
          </p:nvSpPr>
          <p:spPr bwMode="auto">
            <a:xfrm>
              <a:off x="1774" y="3288"/>
              <a:ext cx="140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9222" name="Line 7"/>
            <p:cNvSpPr>
              <a:spLocks noChangeAspect="1" noChangeShapeType="1"/>
            </p:cNvSpPr>
            <p:nvPr/>
          </p:nvSpPr>
          <p:spPr bwMode="auto">
            <a:xfrm flipV="1">
              <a:off x="3178" y="2322"/>
              <a:ext cx="0" cy="96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9223" name="Arc 8"/>
            <p:cNvSpPr>
              <a:spLocks/>
            </p:cNvSpPr>
            <p:nvPr/>
          </p:nvSpPr>
          <p:spPr bwMode="auto">
            <a:xfrm rot="1284178">
              <a:off x="1888" y="3138"/>
              <a:ext cx="150" cy="200"/>
            </a:xfrm>
            <a:custGeom>
              <a:avLst/>
              <a:gdLst>
                <a:gd name="T0" fmla="*/ 0 w 21600"/>
                <a:gd name="T1" fmla="*/ 0 h 21600"/>
                <a:gd name="T2" fmla="*/ 150 w 21600"/>
                <a:gd name="T3" fmla="*/ 200 h 21600"/>
                <a:gd name="T4" fmla="*/ 0 w 21600"/>
                <a:gd name="T5" fmla="*/ 2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uFillTx/>
              </a:endParaRPr>
            </a:p>
          </p:txBody>
        </p:sp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2096" y="3025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uFillTx/>
                </a:rPr>
                <a:t>35</a:t>
              </a:r>
              <a:r>
                <a:rPr lang="en-US" altLang="en-US">
                  <a:uFillTx/>
                  <a:sym typeface="Symbol" panose="05050102010706020507" pitchFamily="18" charset="2"/>
                </a:rPr>
                <a:t></a:t>
              </a:r>
            </a:p>
          </p:txBody>
        </p:sp>
        <p:sp>
          <p:nvSpPr>
            <p:cNvPr id="9225" name="Text Box 10"/>
            <p:cNvSpPr txBox="1">
              <a:spLocks noChangeArrowheads="1"/>
            </p:cNvSpPr>
            <p:nvPr/>
          </p:nvSpPr>
          <p:spPr bwMode="auto">
            <a:xfrm rot="19500232">
              <a:off x="1992" y="2544"/>
              <a:ext cx="885" cy="2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uFillTx/>
                </a:rPr>
                <a:t>v</a:t>
              </a:r>
              <a:r>
                <a:rPr lang="en-US" altLang="en-US" baseline="-25000" dirty="0" err="1">
                  <a:uFillTx/>
                </a:rPr>
                <a:t>o</a:t>
              </a:r>
              <a:r>
                <a:rPr lang="en-US" altLang="en-US" dirty="0">
                  <a:uFillTx/>
                </a:rPr>
                <a:t> = 8.5 m/s</a:t>
              </a:r>
            </a:p>
          </p:txBody>
        </p:sp>
        <p:sp>
          <p:nvSpPr>
            <p:cNvPr id="9226" name="Text Box 11"/>
            <p:cNvSpPr txBox="1">
              <a:spLocks noChangeArrowheads="1"/>
            </p:cNvSpPr>
            <p:nvPr/>
          </p:nvSpPr>
          <p:spPr bwMode="auto">
            <a:xfrm>
              <a:off x="3261" y="2739"/>
              <a:ext cx="291" cy="2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uFillTx/>
                </a:rPr>
                <a:t>v</a:t>
              </a:r>
              <a:r>
                <a:rPr lang="en-US" altLang="en-US" baseline="-25000" dirty="0" err="1">
                  <a:uFillTx/>
                </a:rPr>
                <a:t>oy</a:t>
              </a:r>
              <a:endParaRPr lang="en-US" altLang="en-US" dirty="0">
                <a:uFillTx/>
              </a:endParaRPr>
            </a:p>
          </p:txBody>
        </p:sp>
        <p:sp>
          <p:nvSpPr>
            <p:cNvPr id="9227" name="Text Box 12"/>
            <p:cNvSpPr txBox="1">
              <a:spLocks noChangeArrowheads="1"/>
            </p:cNvSpPr>
            <p:nvPr/>
          </p:nvSpPr>
          <p:spPr bwMode="auto">
            <a:xfrm>
              <a:off x="2328" y="3342"/>
              <a:ext cx="291" cy="2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uFillTx/>
                </a:rPr>
                <a:t>v</a:t>
              </a:r>
              <a:r>
                <a:rPr lang="en-US" altLang="en-US" baseline="-25000" dirty="0" err="1">
                  <a:uFillTx/>
                </a:rPr>
                <a:t>ox</a:t>
              </a:r>
              <a:endParaRPr lang="en-US" altLang="en-US" dirty="0">
                <a:uFillTx/>
              </a:endParaRPr>
            </a:p>
          </p:txBody>
        </p:sp>
        <p:sp>
          <p:nvSpPr>
            <p:cNvPr id="9228" name="Line 13"/>
            <p:cNvSpPr>
              <a:spLocks noChangeShapeType="1"/>
            </p:cNvSpPr>
            <p:nvPr/>
          </p:nvSpPr>
          <p:spPr bwMode="auto">
            <a:xfrm flipH="1">
              <a:off x="3078" y="3184"/>
              <a:ext cx="9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9229" name="Line 14"/>
            <p:cNvSpPr>
              <a:spLocks noChangeShapeType="1"/>
            </p:cNvSpPr>
            <p:nvPr/>
          </p:nvSpPr>
          <p:spPr bwMode="auto">
            <a:xfrm rot="5400000" flipH="1">
              <a:off x="3030" y="3236"/>
              <a:ext cx="9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Rectangle 2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395289"/>
                <a:ext cx="8232775" cy="2754798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chemeClr val="accent2"/>
                    </a:solidFill>
                    <a:uFillTx/>
                  </a:rPr>
                  <a:t>Example #1 (Part 1 - cont.):</a:t>
                </a:r>
                <a:endParaRPr lang="en-US" altLang="en-US" sz="2800" dirty="0">
                  <a:uFillTx/>
                </a:endParaRPr>
              </a:p>
              <a:p>
                <a:pPr eaLnBrk="1" hangingPunct="1"/>
                <a:r>
                  <a:rPr lang="en-US" altLang="en-US" sz="2800" dirty="0">
                    <a:uFillTx/>
                  </a:rPr>
                  <a:t>Using trigonometry:</a:t>
                </a:r>
              </a:p>
              <a:p>
                <a:pPr marL="0" indent="0" eaLnBrk="1" hangingPunct="1">
                  <a:buNone/>
                </a:pPr>
                <a:endParaRPr lang="en-US" altLang="en-US" sz="2800" dirty="0">
                  <a:uFillTx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𝑜𝑦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m:rPr>
                        <m:sty m:val="p"/>
                      </m:rP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=(8.5 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)(</m:t>
                    </m:r>
                    <m:r>
                      <m:rPr>
                        <m:sty m:val="p"/>
                      </m:rP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sin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⁡35)=4.9 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endParaRPr lang="en-US" altLang="en-US" sz="2400" dirty="0">
                  <a:uFillTx/>
                  <a:sym typeface="Symbol" panose="05050102010706020507" pitchFamily="18" charset="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𝑜𝑥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uFillTx/>
                        <a:latin typeface="Cambria Math" panose="02040503050406030204" pitchFamily="18" charset="0"/>
                      </a:rPr>
                      <m:t>𝑜</m:t>
                    </m:r>
                    <m:r>
                      <m:rPr>
                        <m:sty m:val="p"/>
                      </m:rPr>
                      <a:rPr lang="en-US" altLang="en-US" sz="2400" i="1" dirty="0" err="1" smtClean="0">
                        <a:uFillTx/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=(8.5 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)(</m:t>
                    </m:r>
                    <m:r>
                      <m:rPr>
                        <m:sty m:val="p"/>
                      </m:rP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cos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⁡35)=7.0 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altLang="en-US" sz="2400" i="1" dirty="0" smtClean="0"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endParaRPr lang="en-US" altLang="en-US" sz="2400" dirty="0">
                  <a:uFillTx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2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395289"/>
                <a:ext cx="8232775" cy="2754798"/>
              </a:xfrm>
              <a:blipFill>
                <a:blip r:embed="rId2"/>
                <a:stretch>
                  <a:fillRect l="-1480" t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43" name="Group 17"/>
          <p:cNvGrpSpPr/>
          <p:nvPr/>
        </p:nvGrpSpPr>
        <p:grpSpPr>
          <a:xfrm>
            <a:off x="2787650" y="3628196"/>
            <a:ext cx="2906713" cy="1989137"/>
            <a:chOff x="1774" y="2322"/>
            <a:chExt cx="1831" cy="1253"/>
          </a:xfrm>
        </p:grpSpPr>
        <p:sp>
          <p:nvSpPr>
            <p:cNvPr id="10246" name="Line 3"/>
            <p:cNvSpPr>
              <a:spLocks noChangeAspect="1" noChangeShapeType="1"/>
            </p:cNvSpPr>
            <p:nvPr/>
          </p:nvSpPr>
          <p:spPr bwMode="auto">
            <a:xfrm flipV="1">
              <a:off x="1774" y="2325"/>
              <a:ext cx="1404" cy="96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10247" name="Line 4"/>
            <p:cNvSpPr>
              <a:spLocks noChangeAspect="1" noChangeShapeType="1"/>
            </p:cNvSpPr>
            <p:nvPr/>
          </p:nvSpPr>
          <p:spPr bwMode="auto">
            <a:xfrm>
              <a:off x="1774" y="3288"/>
              <a:ext cx="140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10248" name="Line 5"/>
            <p:cNvSpPr>
              <a:spLocks noChangeAspect="1" noChangeShapeType="1"/>
            </p:cNvSpPr>
            <p:nvPr/>
          </p:nvSpPr>
          <p:spPr bwMode="auto">
            <a:xfrm flipV="1">
              <a:off x="3178" y="2322"/>
              <a:ext cx="0" cy="96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10249" name="Arc 6"/>
            <p:cNvSpPr>
              <a:spLocks/>
            </p:cNvSpPr>
            <p:nvPr/>
          </p:nvSpPr>
          <p:spPr bwMode="auto">
            <a:xfrm rot="1284178">
              <a:off x="1888" y="3138"/>
              <a:ext cx="150" cy="200"/>
            </a:xfrm>
            <a:custGeom>
              <a:avLst/>
              <a:gdLst>
                <a:gd name="T0" fmla="*/ 0 w 21600"/>
                <a:gd name="T1" fmla="*/ 0 h 21600"/>
                <a:gd name="T2" fmla="*/ 150 w 21600"/>
                <a:gd name="T3" fmla="*/ 200 h 21600"/>
                <a:gd name="T4" fmla="*/ 0 w 21600"/>
                <a:gd name="T5" fmla="*/ 2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uFillTx/>
              </a:endParaRPr>
            </a:p>
          </p:txBody>
        </p:sp>
        <p:sp>
          <p:nvSpPr>
            <p:cNvPr id="10250" name="Text Box 7"/>
            <p:cNvSpPr txBox="1">
              <a:spLocks noChangeArrowheads="1"/>
            </p:cNvSpPr>
            <p:nvPr/>
          </p:nvSpPr>
          <p:spPr bwMode="auto">
            <a:xfrm>
              <a:off x="2096" y="3025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uFillTx/>
                </a:rPr>
                <a:t>35</a:t>
              </a:r>
              <a:r>
                <a:rPr lang="en-US" altLang="en-US">
                  <a:uFillTx/>
                  <a:sym typeface="Symbol" panose="05050102010706020507" pitchFamily="18" charset="2"/>
                </a:rPr>
                <a:t>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1" name="Text Box 8"/>
                <p:cNvSpPr txBox="1">
                  <a:spLocks noChangeArrowheads="1"/>
                </p:cNvSpPr>
                <p:nvPr/>
              </p:nvSpPr>
              <p:spPr bwMode="auto">
                <a:xfrm rot="19500232">
                  <a:off x="1917" y="2544"/>
                  <a:ext cx="103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i="1" baseline="-25000" dirty="0" err="1" smtClean="0">
                            <a:uFillTx/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en-US" i="1" dirty="0" smtClean="0"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i="1" dirty="0">
                            <a:uFillTx/>
                            <a:latin typeface="Cambria Math" panose="02040503050406030204" pitchFamily="18" charset="0"/>
                          </a:rPr>
                          <m:t>= 8.5 </m:t>
                        </m:r>
                        <m:r>
                          <a:rPr lang="en-US" altLang="en-US" i="1" dirty="0"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i="1" dirty="0">
                            <a:uFillTx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i="1" dirty="0"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altLang="en-US" dirty="0">
                    <a:uFillTx/>
                  </a:endParaRPr>
                </a:p>
              </p:txBody>
            </p:sp>
          </mc:Choice>
          <mc:Fallback xmlns="">
            <p:sp>
              <p:nvSpPr>
                <p:cNvPr id="10251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500232">
                  <a:off x="1917" y="2544"/>
                  <a:ext cx="1036" cy="23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261" y="2739"/>
                  <a:ext cx="34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i="1" baseline="-25000" dirty="0" err="1" smtClean="0">
                            <a:uFillTx/>
                            <a:latin typeface="Cambria Math" panose="02040503050406030204" pitchFamily="18" charset="0"/>
                          </a:rPr>
                          <m:t>𝑜𝑦</m:t>
                        </m:r>
                      </m:oMath>
                    </m:oMathPara>
                  </a14:m>
                  <a:endParaRPr lang="en-US" altLang="en-US" dirty="0">
                    <a:uFillTx/>
                  </a:endParaRPr>
                </a:p>
              </p:txBody>
            </p:sp>
          </mc:Choice>
          <mc:Fallback xmlns="">
            <p:sp>
              <p:nvSpPr>
                <p:cNvPr id="10252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1" y="2739"/>
                  <a:ext cx="344" cy="23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19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28" y="3342"/>
                  <a:ext cx="343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i="1" baseline="-25000" dirty="0" err="1" smtClean="0">
                            <a:uFillTx/>
                            <a:latin typeface="Cambria Math" panose="02040503050406030204" pitchFamily="18" charset="0"/>
                          </a:rPr>
                          <m:t>𝑜𝑥</m:t>
                        </m:r>
                      </m:oMath>
                    </m:oMathPara>
                  </a14:m>
                  <a:endParaRPr lang="en-US" altLang="en-US" dirty="0">
                    <a:uFillTx/>
                  </a:endParaRPr>
                </a:p>
              </p:txBody>
            </p:sp>
          </mc:Choice>
          <mc:Fallback xmlns="">
            <p:sp>
              <p:nvSpPr>
                <p:cNvPr id="10253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8" y="3342"/>
                  <a:ext cx="343" cy="23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54" name="Line 11"/>
            <p:cNvSpPr>
              <a:spLocks noChangeShapeType="1"/>
            </p:cNvSpPr>
            <p:nvPr/>
          </p:nvSpPr>
          <p:spPr bwMode="auto">
            <a:xfrm flipH="1">
              <a:off x="3078" y="3184"/>
              <a:ext cx="9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  <p:sp>
          <p:nvSpPr>
            <p:cNvPr id="10255" name="Line 12"/>
            <p:cNvSpPr>
              <a:spLocks noChangeShapeType="1"/>
            </p:cNvSpPr>
            <p:nvPr/>
          </p:nvSpPr>
          <p:spPr bwMode="auto">
            <a:xfrm rot="5400000" flipH="1">
              <a:off x="3030" y="3236"/>
              <a:ext cx="9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>
                <a:uFillTx/>
              </a:endParaRPr>
            </a:p>
          </p:txBody>
        </p:sp>
      </p:grpSp>
      <p:pic>
        <p:nvPicPr>
          <p:cNvPr id="10244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561566" y="669524"/>
            <a:ext cx="1919288" cy="1092200"/>
          </a:xfrm>
          <a:noFill/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3C7A84A-10D3-43F2-AB59-B58F8AAA7EDF}"/>
              </a:ext>
            </a:extLst>
          </p:cNvPr>
          <p:cNvSpPr/>
          <p:nvPr/>
        </p:nvSpPr>
        <p:spPr bwMode="auto">
          <a:xfrm>
            <a:off x="4117387" y="979369"/>
            <a:ext cx="1357075" cy="47251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uFillTx/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uFillTx/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7943</TotalTime>
  <Words>2343</Words>
  <Application>Microsoft Office PowerPoint</Application>
  <PresentationFormat>On-screen Show (4:3)</PresentationFormat>
  <Paragraphs>410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 Math</vt:lpstr>
      <vt:lpstr>Times New Roman</vt:lpstr>
      <vt:lpstr>Wingdings</vt:lpstr>
      <vt:lpstr>Default Design</vt:lpstr>
      <vt:lpstr>Projectile Motion</vt:lpstr>
      <vt:lpstr>A Projectile</vt:lpstr>
      <vt:lpstr>The Trajectory of a Projectile</vt:lpstr>
      <vt:lpstr>Choosing Coordinates &amp; Strategy</vt:lpstr>
      <vt:lpstr>Strategies Continued</vt:lpstr>
      <vt:lpstr>Formulas You Will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&amp; Motion in Two Dimensions</dc:title>
  <dc:creator>Science-laptop</dc:creator>
  <cp:lastModifiedBy>Charlie Ropes</cp:lastModifiedBy>
  <cp:revision>150</cp:revision>
  <dcterms:created xsi:type="dcterms:W3CDTF">2006-03-20T03:01:47Z</dcterms:created>
  <dcterms:modified xsi:type="dcterms:W3CDTF">2020-10-20T00:09:40Z</dcterms:modified>
</cp:coreProperties>
</file>